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56" r:id="rId3"/>
    <p:sldId id="312" r:id="rId4"/>
    <p:sldId id="307" r:id="rId5"/>
    <p:sldId id="309" r:id="rId6"/>
    <p:sldId id="308" r:id="rId7"/>
    <p:sldId id="295" r:id="rId8"/>
    <p:sldId id="299" r:id="rId9"/>
    <p:sldId id="304" r:id="rId10"/>
    <p:sldId id="294" r:id="rId11"/>
    <p:sldId id="296" r:id="rId12"/>
    <p:sldId id="300" r:id="rId13"/>
    <p:sldId id="311" r:id="rId14"/>
    <p:sldId id="297" r:id="rId15"/>
    <p:sldId id="310" r:id="rId16"/>
    <p:sldId id="302" r:id="rId17"/>
    <p:sldId id="303" r:id="rId18"/>
    <p:sldId id="305" r:id="rId19"/>
    <p:sldId id="267" r:id="rId20"/>
    <p:sldId id="268" r:id="rId21"/>
    <p:sldId id="306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ek Vojtech" initials="SV" lastIdx="1" clrIdx="0">
    <p:extLst>
      <p:ext uri="{19B8F6BF-5375-455C-9EA6-DF929625EA0E}">
        <p15:presenceInfo xmlns:p15="http://schemas.microsoft.com/office/powerpoint/2012/main" userId="Salek Vojtec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4660"/>
  </p:normalViewPr>
  <p:slideViewPr>
    <p:cSldViewPr>
      <p:cViewPr varScale="1">
        <p:scale>
          <a:sx n="122" d="100"/>
          <a:sy n="122" d="100"/>
        </p:scale>
        <p:origin x="43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7D74BD-CD34-4FEF-A9FF-F058D227D91D}" type="datetimeFigureOut">
              <a:rPr lang="cs-CZ" smtClean="0"/>
              <a:pPr/>
              <a:t>30.11.2022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09BCBB-40C2-4DE4-B3DD-28B9A4FF3E7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1003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Dear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, my </a:t>
            </a:r>
            <a:r>
              <a:rPr lang="cs-CZ" dirty="0" err="1"/>
              <a:t>name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Aleš. I </a:t>
            </a:r>
            <a:r>
              <a:rPr lang="cs-CZ" dirty="0" err="1"/>
              <a:t>am</a:t>
            </a:r>
            <a:r>
              <a:rPr lang="cs-CZ" dirty="0"/>
              <a:t> in 2nd </a:t>
            </a:r>
            <a:r>
              <a:rPr lang="cs-CZ" dirty="0" err="1"/>
              <a:t>year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my PHD </a:t>
            </a:r>
            <a:r>
              <a:rPr lang="cs-CZ" dirty="0" err="1"/>
              <a:t>studies</a:t>
            </a:r>
            <a:r>
              <a:rPr lang="cs-CZ" dirty="0"/>
              <a:t> and I </a:t>
            </a:r>
            <a:r>
              <a:rPr lang="cs-CZ" dirty="0" err="1"/>
              <a:t>am</a:t>
            </a:r>
            <a:r>
              <a:rPr lang="cs-CZ" dirty="0"/>
              <a:t> </a:t>
            </a:r>
            <a:r>
              <a:rPr lang="cs-CZ" dirty="0" err="1"/>
              <a:t>focused</a:t>
            </a:r>
            <a:r>
              <a:rPr lang="cs-CZ" dirty="0"/>
              <a:t> on CFD </a:t>
            </a:r>
            <a:r>
              <a:rPr lang="cs-CZ" dirty="0" err="1"/>
              <a:t>simulations</a:t>
            </a:r>
            <a:r>
              <a:rPr lang="cs-CZ" dirty="0"/>
              <a:t>.</a:t>
            </a:r>
            <a:r>
              <a:rPr lang="en-GB" dirty="0"/>
              <a:t> In my</a:t>
            </a:r>
            <a:r>
              <a:rPr lang="cs-CZ" dirty="0"/>
              <a:t> master thesis I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looked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a </a:t>
            </a:r>
            <a:r>
              <a:rPr lang="cs-CZ" dirty="0" err="1"/>
              <a:t>simulation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water</a:t>
            </a:r>
            <a:r>
              <a:rPr lang="cs-CZ" dirty="0"/>
              <a:t> </a:t>
            </a:r>
            <a:r>
              <a:rPr lang="cs-CZ" dirty="0" err="1"/>
              <a:t>mist</a:t>
            </a:r>
            <a:r>
              <a:rPr lang="cs-CZ" dirty="0"/>
              <a:t> </a:t>
            </a:r>
            <a:r>
              <a:rPr lang="cs-CZ" dirty="0" err="1"/>
              <a:t>suppression</a:t>
            </a:r>
            <a:r>
              <a:rPr lang="cs-CZ" dirty="0"/>
              <a:t> in </a:t>
            </a:r>
            <a:r>
              <a:rPr lang="cs-CZ" dirty="0" err="1"/>
              <a:t>Fluent</a:t>
            </a:r>
            <a:r>
              <a:rPr lang="cs-CZ" dirty="0"/>
              <a:t>. A lot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questions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turbulence and </a:t>
            </a:r>
            <a:r>
              <a:rPr lang="cs-CZ" dirty="0" err="1"/>
              <a:t>chemistry</a:t>
            </a:r>
            <a:r>
              <a:rPr lang="cs-CZ" dirty="0"/>
              <a:t> </a:t>
            </a:r>
            <a:r>
              <a:rPr lang="cs-CZ" dirty="0" err="1"/>
              <a:t>models</a:t>
            </a:r>
            <a:r>
              <a:rPr lang="cs-CZ" dirty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9BCBB-40C2-4DE4-B3DD-28B9A4FF3E72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76726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29439bdd5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29439bdd5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60863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29439bdd5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29439bdd5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45836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29439bdd5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29439bdd5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24106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29439bdd5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29439bdd5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45836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29439bdd5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29439bdd5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45836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29439bdd5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29439bdd5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1507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Dear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, my </a:t>
            </a:r>
            <a:r>
              <a:rPr lang="cs-CZ" dirty="0" err="1"/>
              <a:t>name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Aleš. I </a:t>
            </a:r>
            <a:r>
              <a:rPr lang="cs-CZ" dirty="0" err="1"/>
              <a:t>am</a:t>
            </a:r>
            <a:r>
              <a:rPr lang="cs-CZ" dirty="0"/>
              <a:t> in 2nd </a:t>
            </a:r>
            <a:r>
              <a:rPr lang="cs-CZ" dirty="0" err="1"/>
              <a:t>year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my PHD </a:t>
            </a:r>
            <a:r>
              <a:rPr lang="cs-CZ" dirty="0" err="1"/>
              <a:t>studies</a:t>
            </a:r>
            <a:r>
              <a:rPr lang="cs-CZ" dirty="0"/>
              <a:t> and I </a:t>
            </a:r>
            <a:r>
              <a:rPr lang="cs-CZ" dirty="0" err="1"/>
              <a:t>am</a:t>
            </a:r>
            <a:r>
              <a:rPr lang="cs-CZ" dirty="0"/>
              <a:t> </a:t>
            </a:r>
            <a:r>
              <a:rPr lang="cs-CZ" dirty="0" err="1"/>
              <a:t>focused</a:t>
            </a:r>
            <a:r>
              <a:rPr lang="cs-CZ" dirty="0"/>
              <a:t> on CFD </a:t>
            </a:r>
            <a:r>
              <a:rPr lang="cs-CZ" dirty="0" err="1"/>
              <a:t>simulations</a:t>
            </a:r>
            <a:r>
              <a:rPr lang="cs-CZ" dirty="0"/>
              <a:t>.</a:t>
            </a:r>
            <a:r>
              <a:rPr lang="en-GB" dirty="0"/>
              <a:t> In my</a:t>
            </a:r>
            <a:r>
              <a:rPr lang="cs-CZ" dirty="0"/>
              <a:t> master thesis I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looked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a </a:t>
            </a:r>
            <a:r>
              <a:rPr lang="cs-CZ" dirty="0" err="1"/>
              <a:t>simulation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water</a:t>
            </a:r>
            <a:r>
              <a:rPr lang="cs-CZ" dirty="0"/>
              <a:t> </a:t>
            </a:r>
            <a:r>
              <a:rPr lang="cs-CZ" dirty="0" err="1"/>
              <a:t>mist</a:t>
            </a:r>
            <a:r>
              <a:rPr lang="cs-CZ" dirty="0"/>
              <a:t> </a:t>
            </a:r>
            <a:r>
              <a:rPr lang="cs-CZ" dirty="0" err="1"/>
              <a:t>suppression</a:t>
            </a:r>
            <a:r>
              <a:rPr lang="cs-CZ" dirty="0"/>
              <a:t> in </a:t>
            </a:r>
            <a:r>
              <a:rPr lang="cs-CZ" dirty="0" err="1"/>
              <a:t>Fluent</a:t>
            </a:r>
            <a:r>
              <a:rPr lang="cs-CZ" dirty="0"/>
              <a:t>. A lot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questions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turbulence and </a:t>
            </a:r>
            <a:r>
              <a:rPr lang="cs-CZ" dirty="0" err="1"/>
              <a:t>chemistry</a:t>
            </a:r>
            <a:r>
              <a:rPr lang="cs-CZ" dirty="0"/>
              <a:t> </a:t>
            </a:r>
            <a:r>
              <a:rPr lang="cs-CZ" dirty="0" err="1"/>
              <a:t>models</a:t>
            </a:r>
            <a:r>
              <a:rPr lang="cs-CZ" dirty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9BCBB-40C2-4DE4-B3DD-28B9A4FF3E72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0164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29439bdd5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29439bdd5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29439bdd5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29439bdd5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7598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29439bdd5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29439bdd5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Pope – 80% kin.</a:t>
            </a:r>
            <a:r>
              <a:rPr lang="cs-CZ" baseline="0" dirty="0"/>
              <a:t> energie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84926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29439bdd5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29439bdd5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Kolmogorov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7598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29439bdd5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29439bdd5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D*/4 </a:t>
            </a:r>
            <a:r>
              <a:rPr lang="cs-CZ" dirty="0" err="1"/>
              <a:t>coarse</a:t>
            </a:r>
            <a:br>
              <a:rPr lang="cs-CZ" dirty="0"/>
            </a:br>
            <a:r>
              <a:rPr lang="cs-CZ" dirty="0"/>
              <a:t>D*/10 medium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1724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29439bdd5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29439bdd5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Rychlost vývinu tepla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4622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29439bdd5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29439bdd5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7491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 baseline="0"/>
            </a:lvl1pPr>
          </a:lstStyle>
          <a:p>
            <a:fld id="{BCDB0E12-74F4-4660-80C3-D61F3728ACB6}" type="datetime1">
              <a:rPr lang="cs-CZ" smtClean="0"/>
              <a:pPr/>
              <a:t>30.11.2022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 baseline="0"/>
            </a:lvl1pPr>
          </a:lstStyle>
          <a:p>
            <a:r>
              <a:rPr lang="cs-CZ" dirty="0"/>
              <a:t>VŠCHT Praha 2016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aseline="0"/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1F9FC-0BD4-4021-8E08-977FAA87106C}" type="datetime1">
              <a:rPr lang="cs-CZ" smtClean="0"/>
              <a:pPr/>
              <a:t>30.11.2022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VŠCHT Praha 2016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BF8F-687A-481E-851E-96183D8218BF}" type="datetime1">
              <a:rPr lang="cs-CZ" smtClean="0"/>
              <a:pPr/>
              <a:t>30.11.2022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VŠCHT Praha 2016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E0ABD-DB3E-4A54-BF88-F8812A999FFB}" type="datetime1">
              <a:rPr lang="cs-CZ" smtClean="0"/>
              <a:pPr/>
              <a:t>30.11.2022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VŠCHT Praha 2016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97E7D-6CA1-463E-9BE0-E576B4F176C6}" type="datetime1">
              <a:rPr lang="cs-CZ" smtClean="0"/>
              <a:pPr/>
              <a:t>30.11.2022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VŠCHT Praha 2016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2381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2956830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A846-360C-411A-AB0A-33A4DBD99D51}" type="datetime1">
              <a:rPr lang="cs-CZ" smtClean="0"/>
              <a:pPr/>
              <a:t>30.11.2022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VŠCHT Praha 2016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FA21-8A86-4B9B-B633-A98D5C06AF0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9456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E0208-CA72-43F9-A01D-A649A8890677}" type="datetime1">
              <a:rPr lang="cs-CZ" smtClean="0"/>
              <a:pPr/>
              <a:t>30.11.2022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VŠCHT Praha 2016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FA21-8A86-4B9B-B633-A98D5C06AF0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79077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8E457-0E99-4EDB-8ECF-8D22C355DDEE}" type="datetime1">
              <a:rPr lang="cs-CZ" smtClean="0"/>
              <a:pPr/>
              <a:t>30.11.2022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VŠCHT Praha 2016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FA21-8A86-4B9B-B633-A98D5C06AF0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46526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B6FF8-A099-4AC8-8A39-EFF4B0DD316E}" type="datetime1">
              <a:rPr lang="cs-CZ" smtClean="0"/>
              <a:pPr/>
              <a:t>30.11.2022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VŠCHT Praha 2016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FA21-8A86-4B9B-B633-A98D5C06AF0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5630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6BAD3-81AA-462F-95A3-F9AFD97A38D3}" type="datetime1">
              <a:rPr lang="cs-CZ" smtClean="0"/>
              <a:pPr/>
              <a:t>30.11.2022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VŠCHT Praha 2016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FA21-8A86-4B9B-B633-A98D5C06AF0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4201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97E7D-6CA1-463E-9BE0-E576B4F176C6}" type="datetime1">
              <a:rPr lang="cs-CZ" smtClean="0"/>
              <a:pPr/>
              <a:t>30.11.2022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VŠCHT Praha 2016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58635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983A-FA0E-41EE-9A9A-607D5669DA44}" type="datetime1">
              <a:rPr lang="cs-CZ" smtClean="0"/>
              <a:pPr/>
              <a:t>30.11.2022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VŠCHT Praha 2016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FA21-8A86-4B9B-B633-A98D5C06AF0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58575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D2743-C9E8-440C-88FE-0D4BE4258E4A}" type="datetime1">
              <a:rPr lang="cs-CZ" smtClean="0"/>
              <a:pPr/>
              <a:t>30.11.2022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VŠCHT Praha 2016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FA21-8A86-4B9B-B633-A98D5C06AF0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87414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B6603-7F40-4C1A-BE45-B9D6231C6EE6}" type="datetime1">
              <a:rPr lang="cs-CZ" smtClean="0"/>
              <a:pPr/>
              <a:t>30.11.2022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VŠCHT Praha 2016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FA21-8A86-4B9B-B633-A98D5C06AF0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37947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BEC96-604C-43DC-95C8-421C9C52E6D5}" type="datetime1">
              <a:rPr lang="cs-CZ" smtClean="0"/>
              <a:pPr/>
              <a:t>30.11.2022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VŠCHT Praha 2016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FA21-8A86-4B9B-B633-A98D5C06AF0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85822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8CB64-07B6-4770-AD4A-0D29D38B4BC3}" type="datetime1">
              <a:rPr lang="cs-CZ" smtClean="0"/>
              <a:pPr/>
              <a:t>30.11.2022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VŠCHT Praha 2016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FA21-8A86-4B9B-B633-A98D5C06AF0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98967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5B14-B47B-4020-BBC2-777BA27F578B}" type="datetime1">
              <a:rPr lang="cs-CZ" smtClean="0"/>
              <a:pPr/>
              <a:t>30.11.2022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VŠCHT Praha 2016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FA21-8A86-4B9B-B633-A98D5C06AF0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249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C3A36-B290-4924-8B0B-BE5DDD9EFA1A}" type="datetime1">
              <a:rPr lang="cs-CZ" smtClean="0"/>
              <a:pPr/>
              <a:t>30.11.2022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VŠCHT Praha 2016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E7281-AD49-4551-B523-D9B50187A4D0}" type="datetime1">
              <a:rPr lang="cs-CZ" smtClean="0"/>
              <a:pPr/>
              <a:t>30.11.2022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VŠCHT Praha 2016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C36C5-FB1F-4162-B64F-BB9838D31456}" type="datetime1">
              <a:rPr lang="cs-CZ" smtClean="0"/>
              <a:pPr/>
              <a:t>30.11.2022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VŠCHT Praha 2016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F6947-92E2-47B1-8170-8ECCF1B0DE16}" type="datetime1">
              <a:rPr lang="cs-CZ" smtClean="0"/>
              <a:pPr/>
              <a:t>30.11.2022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VŠCHT Praha 2016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27696-E78F-42A7-85BA-26D0F7311FBB}" type="datetime1">
              <a:rPr lang="cs-CZ" smtClean="0"/>
              <a:pPr/>
              <a:t>30.11.2022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VŠCHT Praha 2016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7F794-2430-490F-B8D9-8394617B1B34}" type="datetime1">
              <a:rPr lang="cs-CZ" smtClean="0"/>
              <a:pPr/>
              <a:t>30.11.2022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VŠCHT Praha 2016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DCD6F-48C7-4A2E-9D45-205283D1C50F}" type="datetime1">
              <a:rPr lang="cs-CZ" smtClean="0"/>
              <a:pPr/>
              <a:t>30.11.2022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VŠCHT Praha 2016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97E7D-6CA1-463E-9BE0-E576B4F176C6}" type="datetime1">
              <a:rPr lang="cs-CZ" smtClean="0"/>
              <a:pPr/>
              <a:t>30.11.2022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dirty="0"/>
              <a:t>VŠCHT Praha 2016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73" r:id="rId13"/>
    <p:sldLayoutId id="2147483674" r:id="rId1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99864-9C1A-47B4-9A55-541A5041670D}" type="datetime1">
              <a:rPr lang="cs-CZ" smtClean="0"/>
              <a:pPr/>
              <a:t>30.11.2022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VŠCHT Praha 2016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6FA21-8A86-4B9B-B633-A98D5C06AF0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6801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0825" y="2707680"/>
            <a:ext cx="8642350" cy="1658615"/>
          </a:xfrm>
        </p:spPr>
        <p:txBody>
          <a:bodyPr>
            <a:normAutofit/>
          </a:bodyPr>
          <a:lstStyle/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285"/>
              </a:spcAft>
            </a:pPr>
            <a:r>
              <a:rPr lang="cs-CZ" b="1" dirty="0"/>
              <a:t>CFD pool </a:t>
            </a:r>
            <a:r>
              <a:rPr lang="cs-CZ" b="1" dirty="0" err="1"/>
              <a:t>fire</a:t>
            </a:r>
            <a:r>
              <a:rPr lang="cs-CZ" b="1" dirty="0"/>
              <a:t> </a:t>
            </a:r>
            <a:r>
              <a:rPr lang="cs-CZ" b="1" dirty="0" err="1"/>
              <a:t>simulations</a:t>
            </a:r>
            <a:endParaRPr lang="en-GB" b="1" dirty="0"/>
          </a:p>
        </p:txBody>
      </p:sp>
      <p:pic>
        <p:nvPicPr>
          <p:cNvPr id="5" name="Obrázek 4" descr="vscht_logo_notex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196752"/>
            <a:ext cx="100965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112544" y="4778614"/>
            <a:ext cx="691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/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92067D2D-AC35-4722-8620-27640DE22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640"/>
            <a:ext cx="86423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cs-CZ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48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48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48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48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48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48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48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48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48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cs-CZ" sz="1800" b="1" dirty="0">
                <a:solidFill>
                  <a:schemeClr val="tx1"/>
                </a:solidFill>
                <a:latin typeface="+mj-lt"/>
              </a:rPr>
              <a:t>UCT PRAGUE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cs-CZ" sz="1800" dirty="0" err="1">
                <a:solidFill>
                  <a:schemeClr val="tx1"/>
                </a:solidFill>
                <a:latin typeface="+mj-lt"/>
              </a:rPr>
              <a:t>Faculty</a:t>
            </a:r>
            <a:r>
              <a:rPr lang="cs-CZ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+mj-lt"/>
              </a:rPr>
              <a:t>of</a:t>
            </a:r>
            <a:r>
              <a:rPr lang="cs-CZ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+mj-lt"/>
              </a:rPr>
              <a:t>Chemical</a:t>
            </a:r>
            <a:r>
              <a:rPr lang="cs-CZ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+mj-lt"/>
              </a:rPr>
              <a:t>Engineering</a:t>
            </a:r>
            <a:endParaRPr lang="cs-CZ" sz="18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1" name="Obrázek 6">
            <a:extLst>
              <a:ext uri="{FF2B5EF4-FFF2-40B4-BE49-F238E27FC236}">
                <a16:creationId xmlns:a16="http://schemas.microsoft.com/office/drawing/2014/main" id="{C5909985-146A-4E7D-8BA1-97D81F28CE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32" y="5528228"/>
            <a:ext cx="8919536" cy="710776"/>
          </a:xfrm>
          <a:prstGeom prst="rect">
            <a:avLst/>
          </a:prstGeom>
        </p:spPr>
      </p:pic>
      <p:sp>
        <p:nvSpPr>
          <p:cNvPr id="12" name="TextovéPole 7">
            <a:extLst>
              <a:ext uri="{FF2B5EF4-FFF2-40B4-BE49-F238E27FC236}">
                <a16:creationId xmlns:a16="http://schemas.microsoft.com/office/drawing/2014/main" id="{AF71C3F8-D568-4241-B105-B553BFE25953}"/>
              </a:ext>
            </a:extLst>
          </p:cNvPr>
          <p:cNvSpPr txBox="1"/>
          <p:nvPr/>
        </p:nvSpPr>
        <p:spPr>
          <a:xfrm>
            <a:off x="1264944" y="4931014"/>
            <a:ext cx="691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Aleš </a:t>
            </a:r>
            <a:r>
              <a:rPr lang="cs-CZ" sz="2400" b="1" dirty="0" err="1"/>
              <a:t>Palkovič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81467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9CF7CBF-22F0-2092-A209-E05F1417F7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cs" smtClean="0"/>
              <a:pPr/>
              <a:t>10</a:t>
            </a:fld>
            <a:endParaRPr lang="cs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91480657-30AD-FED4-F2AC-DA5C28554D9C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Sensitivity analysis 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RANS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F6103C3-8CAA-AEAD-B351-73858C585BA0}"/>
              </a:ext>
            </a:extLst>
          </p:cNvPr>
          <p:cNvSpPr txBox="1"/>
          <p:nvPr/>
        </p:nvSpPr>
        <p:spPr>
          <a:xfrm>
            <a:off x="141927" y="1366277"/>
            <a:ext cx="8678545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sz="2800" dirty="0"/>
              <a:t>Monitoring </a:t>
            </a:r>
            <a:r>
              <a:rPr lang="cs-CZ" sz="2800" dirty="0" err="1"/>
              <a:t>of</a:t>
            </a:r>
            <a:r>
              <a:rPr lang="cs-CZ" sz="2800" dirty="0"/>
              <a:t> HRR, </a:t>
            </a:r>
            <a:r>
              <a:rPr lang="cs-CZ" sz="2800" dirty="0" err="1"/>
              <a:t>steady</a:t>
            </a:r>
            <a:r>
              <a:rPr lang="cs-CZ" sz="2800" dirty="0"/>
              <a:t> </a:t>
            </a:r>
            <a:r>
              <a:rPr lang="cs-CZ" sz="2800" dirty="0" err="1"/>
              <a:t>state</a:t>
            </a:r>
            <a:endParaRPr lang="cs-CZ" sz="2800" dirty="0"/>
          </a:p>
          <a:p>
            <a:pPr marL="457200" indent="-4572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sz="2800" dirty="0"/>
              <a:t>3 </a:t>
            </a:r>
            <a:r>
              <a:rPr lang="cs-CZ" sz="2800" dirty="0" err="1"/>
              <a:t>types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meshes</a:t>
            </a:r>
            <a:r>
              <a:rPr lang="cs-CZ" sz="2800" dirty="0"/>
              <a:t> (6 mm)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41E6FB4-C875-058F-278B-8AFBEC2A7169}"/>
              </a:ext>
            </a:extLst>
          </p:cNvPr>
          <p:cNvSpPr txBox="1"/>
          <p:nvPr/>
        </p:nvSpPr>
        <p:spPr>
          <a:xfrm>
            <a:off x="7563615" y="2795826"/>
            <a:ext cx="89800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6 mm</a:t>
            </a:r>
            <a:br>
              <a:rPr lang="cs-CZ" dirty="0"/>
            </a:br>
            <a:r>
              <a:rPr lang="cs-CZ" dirty="0"/>
              <a:t>4 mm</a:t>
            </a:r>
          </a:p>
          <a:p>
            <a:r>
              <a:rPr lang="cs-CZ" dirty="0"/>
              <a:t>3 mm</a:t>
            </a:r>
          </a:p>
          <a:p>
            <a:r>
              <a:rPr lang="cs-CZ" dirty="0"/>
              <a:t>2 mm</a:t>
            </a:r>
          </a:p>
          <a:p>
            <a:r>
              <a:rPr lang="cs-CZ" dirty="0"/>
              <a:t>1.5 mm</a:t>
            </a:r>
          </a:p>
          <a:p>
            <a:r>
              <a:rPr lang="cs-CZ" dirty="0"/>
              <a:t>1 mm </a:t>
            </a:r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3018091-A61F-1B23-48C1-7E2170AEC80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782" y="2807062"/>
            <a:ext cx="1931408" cy="2868024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AE51D8F5-BE11-00F8-EB09-6C9E06A5C477}"/>
              </a:ext>
            </a:extLst>
          </p:cNvPr>
          <p:cNvSpPr txBox="1"/>
          <p:nvPr/>
        </p:nvSpPr>
        <p:spPr>
          <a:xfrm>
            <a:off x="680315" y="5803234"/>
            <a:ext cx="1386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err="1"/>
              <a:t>Poly-hexcore</a:t>
            </a:r>
            <a:endParaRPr lang="cs-CZ" dirty="0"/>
          </a:p>
          <a:p>
            <a:pPr algn="ctr"/>
            <a:r>
              <a:rPr lang="cs-CZ" dirty="0"/>
              <a:t>22 000</a:t>
            </a:r>
            <a:endParaRPr lang="en-US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0B862A3-AB9E-0233-9BC6-4F2D3BDB894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834" y="2807061"/>
            <a:ext cx="1946405" cy="286802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C7825346-92D7-0859-2B23-1B16EBDEF46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44482" y="2807060"/>
            <a:ext cx="1930401" cy="2868025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B4847B4A-9940-296F-8D04-40DD506BF6F2}"/>
              </a:ext>
            </a:extLst>
          </p:cNvPr>
          <p:cNvSpPr txBox="1"/>
          <p:nvPr/>
        </p:nvSpPr>
        <p:spPr>
          <a:xfrm>
            <a:off x="3128374" y="5812470"/>
            <a:ext cx="945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err="1"/>
              <a:t>Hexcore</a:t>
            </a:r>
            <a:endParaRPr lang="cs-CZ" dirty="0"/>
          </a:p>
          <a:p>
            <a:pPr algn="ctr"/>
            <a:r>
              <a:rPr lang="cs-CZ" dirty="0"/>
              <a:t>52 000</a:t>
            </a:r>
            <a:endParaRPr lang="en-US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CED9CEB-A51A-4658-B322-A612FD04C956}"/>
              </a:ext>
            </a:extLst>
          </p:cNvPr>
          <p:cNvSpPr txBox="1"/>
          <p:nvPr/>
        </p:nvSpPr>
        <p:spPr>
          <a:xfrm>
            <a:off x="5248342" y="5797687"/>
            <a:ext cx="1122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err="1"/>
              <a:t>Polyhedra</a:t>
            </a:r>
            <a:endParaRPr lang="cs-CZ" dirty="0"/>
          </a:p>
          <a:p>
            <a:pPr algn="ctr"/>
            <a:r>
              <a:rPr lang="cs-CZ" dirty="0"/>
              <a:t>12 000</a:t>
            </a:r>
            <a:endParaRPr lang="en-US" dirty="0"/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FC293CC2-E74D-308A-0C73-0FA280674A09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8011012" y="4550152"/>
            <a:ext cx="315479" cy="95204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B18B158F-2BF7-D4DC-E177-B38F0732DCE0}"/>
              </a:ext>
            </a:extLst>
          </p:cNvPr>
          <p:cNvSpPr txBox="1"/>
          <p:nvPr/>
        </p:nvSpPr>
        <p:spPr>
          <a:xfrm>
            <a:off x="7916763" y="5502199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/>
              <a:t>2.2 mil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374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9CF7CBF-22F0-2092-A209-E05F1417F7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cs" smtClean="0"/>
              <a:pPr/>
              <a:t>11</a:t>
            </a:fld>
            <a:endParaRPr lang="cs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91480657-30AD-FED4-F2AC-DA5C28554D9C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Sensitivity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F6103C3-8CAA-AEAD-B351-73858C585BA0}"/>
              </a:ext>
            </a:extLst>
          </p:cNvPr>
          <p:cNvSpPr txBox="1"/>
          <p:nvPr/>
        </p:nvSpPr>
        <p:spPr>
          <a:xfrm>
            <a:off x="683568" y="4992963"/>
            <a:ext cx="4680520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sz="2800" u="sng" dirty="0"/>
              <a:t>3 mm</a:t>
            </a:r>
            <a:r>
              <a:rPr lang="cs-CZ" sz="2800" dirty="0"/>
              <a:t> - </a:t>
            </a:r>
            <a:r>
              <a:rPr lang="cs-CZ" sz="2800" dirty="0" err="1"/>
              <a:t>suitable</a:t>
            </a:r>
            <a:endParaRPr lang="cs-CZ" sz="2800" dirty="0"/>
          </a:p>
          <a:p>
            <a:pPr marL="457200" indent="-4572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sz="2800" dirty="0" err="1"/>
              <a:t>Hexcore</a:t>
            </a:r>
            <a:r>
              <a:rPr lang="cs-CZ" sz="2800" dirty="0"/>
              <a:t> – </a:t>
            </a:r>
            <a:r>
              <a:rPr lang="cs-CZ" sz="2800" dirty="0" err="1"/>
              <a:t>diverged</a:t>
            </a:r>
            <a:r>
              <a:rPr lang="cs-CZ" sz="2800" dirty="0"/>
              <a:t> 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2FBA92C-A3FC-3D97-2540-BA383B4386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5706761" cy="3899620"/>
          </a:xfrm>
          <a:prstGeom prst="rect">
            <a:avLst/>
          </a:prstGeom>
        </p:spPr>
      </p:pic>
      <p:graphicFrame>
        <p:nvGraphicFramePr>
          <p:cNvPr id="16" name="Tabulka 16">
            <a:extLst>
              <a:ext uri="{FF2B5EF4-FFF2-40B4-BE49-F238E27FC236}">
                <a16:creationId xmlns:a16="http://schemas.microsoft.com/office/drawing/2014/main" id="{8FCB95F6-65A1-9396-63FC-5C23CFB2FA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773416"/>
              </p:ext>
            </p:extLst>
          </p:nvPr>
        </p:nvGraphicFramePr>
        <p:xfrm>
          <a:off x="6516216" y="1700808"/>
          <a:ext cx="2425449" cy="2590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36929">
                  <a:extLst>
                    <a:ext uri="{9D8B030D-6E8A-4147-A177-3AD203B41FA5}">
                      <a16:colId xmlns:a16="http://schemas.microsoft.com/office/drawing/2014/main" val="1335137298"/>
                    </a:ext>
                  </a:extLst>
                </a:gridCol>
                <a:gridCol w="1288520">
                  <a:extLst>
                    <a:ext uri="{9D8B030D-6E8A-4147-A177-3AD203B41FA5}">
                      <a16:colId xmlns:a16="http://schemas.microsoft.com/office/drawing/2014/main" val="1159924367"/>
                    </a:ext>
                  </a:extLst>
                </a:gridCol>
              </a:tblGrid>
              <a:tr h="556121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Level </a:t>
                      </a:r>
                      <a:r>
                        <a:rPr lang="cs-CZ" sz="1600" dirty="0" err="1"/>
                        <a:t>of</a:t>
                      </a:r>
                      <a:r>
                        <a:rPr lang="cs-CZ" sz="1600" dirty="0"/>
                        <a:t> </a:t>
                      </a:r>
                      <a:r>
                        <a:rPr lang="cs-CZ" sz="1600" dirty="0" err="1"/>
                        <a:t>refinement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Cell </a:t>
                      </a:r>
                      <a:r>
                        <a:rPr lang="cs-CZ" sz="1600" dirty="0" err="1"/>
                        <a:t>size</a:t>
                      </a:r>
                      <a:r>
                        <a:rPr lang="cs-CZ" sz="1600" dirty="0"/>
                        <a:t> (mm)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1204047"/>
                  </a:ext>
                </a:extLst>
              </a:tr>
              <a:tr h="322197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6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722536"/>
                  </a:ext>
                </a:extLst>
              </a:tr>
              <a:tr h="322197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4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873492"/>
                  </a:ext>
                </a:extLst>
              </a:tr>
              <a:tr h="322197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3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473799"/>
                  </a:ext>
                </a:extLst>
              </a:tr>
              <a:tr h="322197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0694301"/>
                  </a:ext>
                </a:extLst>
              </a:tr>
              <a:tr h="322197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1.5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9120679"/>
                  </a:ext>
                </a:extLst>
              </a:tr>
              <a:tr h="322197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662947"/>
                  </a:ext>
                </a:extLst>
              </a:tr>
            </a:tbl>
          </a:graphicData>
        </a:graphic>
      </p:graphicFrame>
      <p:sp>
        <p:nvSpPr>
          <p:cNvPr id="17" name="Ovál 16">
            <a:extLst>
              <a:ext uri="{FF2B5EF4-FFF2-40B4-BE49-F238E27FC236}">
                <a16:creationId xmlns:a16="http://schemas.microsoft.com/office/drawing/2014/main" id="{51605AE6-0665-A4E1-E615-CDC96A12EA49}"/>
              </a:ext>
            </a:extLst>
          </p:cNvPr>
          <p:cNvSpPr/>
          <p:nvPr/>
        </p:nvSpPr>
        <p:spPr>
          <a:xfrm>
            <a:off x="2771800" y="1628800"/>
            <a:ext cx="548701" cy="52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8" name="AutoShape 4" descr="File:Eo circle green checkmark.svg - Wikimedia Comm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File:Eo circle green checkmark.svg - Wikimedia Comm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A6180267-EBC0-E83D-4EF6-4973AE8D19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6434" t="12265" r="35116" b="12627"/>
          <a:stretch/>
        </p:blipFill>
        <p:spPr>
          <a:xfrm>
            <a:off x="7380312" y="116632"/>
            <a:ext cx="1552938" cy="13541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865610-AAE1-4BF7-931B-452F06B4B58B}"/>
              </a:ext>
            </a:extLst>
          </p:cNvPr>
          <p:cNvSpPr txBox="1"/>
          <p:nvPr/>
        </p:nvSpPr>
        <p:spPr>
          <a:xfrm>
            <a:off x="2527851" y="4834928"/>
            <a:ext cx="183992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600" b="1" dirty="0"/>
              <a:t>Level </a:t>
            </a:r>
            <a:r>
              <a:rPr lang="cs-CZ" sz="1600" b="1" dirty="0" err="1"/>
              <a:t>of</a:t>
            </a:r>
            <a:r>
              <a:rPr lang="cs-CZ" sz="1600" b="1" dirty="0"/>
              <a:t> </a:t>
            </a:r>
            <a:r>
              <a:rPr lang="cs-CZ" sz="1600" b="1" dirty="0" err="1"/>
              <a:t>refinement</a:t>
            </a:r>
            <a:endParaRPr lang="en-US" sz="16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C75E14-67D4-440B-9293-13D5AA509D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0289" y="5372128"/>
            <a:ext cx="1890337" cy="81099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C7EFFBE-7DB2-4024-A379-BBE7E24D401F}"/>
              </a:ext>
            </a:extLst>
          </p:cNvPr>
          <p:cNvSpPr/>
          <p:nvPr/>
        </p:nvSpPr>
        <p:spPr>
          <a:xfrm>
            <a:off x="7720946" y="5295274"/>
            <a:ext cx="482352" cy="4823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4" name="Picture 10" descr="File:Checkmark green.svg - Wikimedia Common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37499" y="5372128"/>
            <a:ext cx="662938" cy="5755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102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9CF7CBF-22F0-2092-A209-E05F1417F7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cs" smtClean="0"/>
              <a:pPr/>
              <a:t>12</a:t>
            </a:fld>
            <a:endParaRPr lang="cs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91480657-30AD-FED4-F2AC-DA5C28554D9C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F6103C3-8CAA-AEAD-B351-73858C585BA0}"/>
              </a:ext>
            </a:extLst>
          </p:cNvPr>
          <p:cNvSpPr txBox="1"/>
          <p:nvPr/>
        </p:nvSpPr>
        <p:spPr>
          <a:xfrm>
            <a:off x="395720" y="1932839"/>
            <a:ext cx="8678545" cy="325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sz="2800" dirty="0"/>
              <a:t>Cell </a:t>
            </a:r>
            <a:r>
              <a:rPr lang="cs-CZ" sz="2800" dirty="0" err="1"/>
              <a:t>size</a:t>
            </a:r>
            <a:r>
              <a:rPr lang="cs-CZ" sz="2800" dirty="0"/>
              <a:t> – 3 mm (89 000 </a:t>
            </a:r>
            <a:r>
              <a:rPr lang="cs-CZ" sz="2800" dirty="0" err="1"/>
              <a:t>cells</a:t>
            </a:r>
            <a:r>
              <a:rPr lang="cs-CZ" sz="2800" dirty="0"/>
              <a:t>)</a:t>
            </a:r>
            <a:endParaRPr lang="en-GB" sz="2800" dirty="0"/>
          </a:p>
          <a:p>
            <a:pPr marL="457200" indent="-4572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GB" sz="2800" dirty="0"/>
              <a:t>Transient</a:t>
            </a:r>
            <a:endParaRPr lang="cs-CZ" sz="2800" dirty="0"/>
          </a:p>
          <a:p>
            <a:pPr marL="457200" indent="-4572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sz="2800" dirty="0"/>
              <a:t>Time step – 0.0001 s</a:t>
            </a:r>
          </a:p>
          <a:p>
            <a:pPr marL="914400" lvl="1" indent="-4572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sz="2800" dirty="0"/>
              <a:t>Data </a:t>
            </a:r>
            <a:r>
              <a:rPr lang="cs-CZ" sz="2800" dirty="0" err="1"/>
              <a:t>averaging</a:t>
            </a:r>
            <a:r>
              <a:rPr lang="cs-CZ" sz="2800" dirty="0"/>
              <a:t> (10 - 17 s)</a:t>
            </a:r>
          </a:p>
          <a:p>
            <a:pPr marL="457200" indent="-4572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cs-CZ" sz="2800" dirty="0"/>
          </a:p>
        </p:txBody>
      </p:sp>
      <p:pic>
        <p:nvPicPr>
          <p:cNvPr id="12" name="Obrázek 11" descr="Obsah obrázku text&#10;&#10;Popis byl vytvořen automaticky">
            <a:extLst>
              <a:ext uri="{FF2B5EF4-FFF2-40B4-BE49-F238E27FC236}">
                <a16:creationId xmlns:a16="http://schemas.microsoft.com/office/drawing/2014/main" id="{87590078-A7E9-A28A-F7EB-131023274A6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1932839"/>
            <a:ext cx="1872024" cy="280158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A6180267-EBC0-E83D-4EF6-4973AE8D19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6434" t="12265" r="66281" b="12627"/>
          <a:stretch/>
        </p:blipFill>
        <p:spPr>
          <a:xfrm>
            <a:off x="5724128" y="2015855"/>
            <a:ext cx="1078297" cy="263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874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9CF7CBF-22F0-2092-A209-E05F1417F7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cs" smtClean="0"/>
              <a:pPr/>
              <a:t>13</a:t>
            </a:fld>
            <a:endParaRPr lang="cs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91480657-30AD-FED4-F2AC-DA5C28554D9C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– 3 mm,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FBAA1A8-0DDD-0E65-E686-9D8403EBA8CF}"/>
              </a:ext>
            </a:extLst>
          </p:cNvPr>
          <p:cNvSpPr txBox="1"/>
          <p:nvPr/>
        </p:nvSpPr>
        <p:spPr>
          <a:xfrm>
            <a:off x="1043608" y="5279694"/>
            <a:ext cx="28838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/>
              <a:t>Coarse</a:t>
            </a:r>
            <a:r>
              <a:rPr lang="cs-CZ" sz="2400" b="1" dirty="0"/>
              <a:t> </a:t>
            </a:r>
            <a:r>
              <a:rPr lang="cs-CZ" sz="2400" b="1" dirty="0" err="1"/>
              <a:t>mesh</a:t>
            </a:r>
            <a:r>
              <a:rPr lang="cs-CZ" sz="2400" b="1" dirty="0"/>
              <a:t> </a:t>
            </a:r>
            <a:r>
              <a:rPr lang="cs-CZ" sz="2400" b="1" dirty="0" err="1"/>
              <a:t>for</a:t>
            </a:r>
            <a:r>
              <a:rPr lang="cs-CZ" sz="2400" b="1" dirty="0"/>
              <a:t> LES?</a:t>
            </a:r>
          </a:p>
          <a:p>
            <a:endParaRPr lang="cs-CZ" sz="2400" b="1" dirty="0"/>
          </a:p>
          <a:p>
            <a:r>
              <a:rPr lang="cs-CZ" sz="2400" b="1" dirty="0"/>
              <a:t>RANS </a:t>
            </a:r>
            <a:r>
              <a:rPr lang="cs-CZ" sz="2400" b="1" dirty="0" err="1"/>
              <a:t>overpredicts</a:t>
            </a:r>
            <a:r>
              <a:rPr lang="cs-CZ" sz="2400" b="1" dirty="0"/>
              <a:t>?</a:t>
            </a:r>
            <a:endParaRPr lang="en-US" sz="2400" b="1" dirty="0"/>
          </a:p>
        </p:txBody>
      </p:sp>
      <p:sp>
        <p:nvSpPr>
          <p:cNvPr id="16" name="TextovéPole 9">
            <a:extLst>
              <a:ext uri="{FF2B5EF4-FFF2-40B4-BE49-F238E27FC236}">
                <a16:creationId xmlns:a16="http://schemas.microsoft.com/office/drawing/2014/main" id="{02A2E342-298A-403B-8367-7350F59C6E0B}"/>
              </a:ext>
            </a:extLst>
          </p:cNvPr>
          <p:cNvSpPr txBox="1"/>
          <p:nvPr/>
        </p:nvSpPr>
        <p:spPr>
          <a:xfrm>
            <a:off x="5868144" y="1406344"/>
            <a:ext cx="3672408" cy="2887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GB" sz="2400" dirty="0"/>
              <a:t>Different temperature profile</a:t>
            </a:r>
          </a:p>
          <a:p>
            <a:pPr marL="457200" indent="-4572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sz="2400" dirty="0" err="1"/>
              <a:t>Average</a:t>
            </a:r>
            <a:r>
              <a:rPr lang="cs-CZ" sz="2400" dirty="0"/>
              <a:t> HRR: 623 W</a:t>
            </a:r>
          </a:p>
          <a:p>
            <a:pPr marL="457200" indent="-4572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sz="2400" dirty="0"/>
              <a:t>Same as in RANS</a:t>
            </a:r>
          </a:p>
          <a:p>
            <a:pPr marL="457200" indent="-4572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cs-CZ" sz="2800" dirty="0"/>
          </a:p>
        </p:txBody>
      </p:sp>
      <p:pic>
        <p:nvPicPr>
          <p:cNvPr id="17" name="Obrázek 5">
            <a:extLst>
              <a:ext uri="{FF2B5EF4-FFF2-40B4-BE49-F238E27FC236}">
                <a16:creationId xmlns:a16="http://schemas.microsoft.com/office/drawing/2014/main" id="{44FCF8F0-DC73-4BA1-A40D-E13012701A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5922276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404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9CF7CBF-22F0-2092-A209-E05F1417F7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cs" smtClean="0"/>
              <a:pPr/>
              <a:t>14</a:t>
            </a:fld>
            <a:endParaRPr lang="cs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91480657-30AD-FED4-F2AC-DA5C28554D9C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– 2 mm, in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progress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F6103C3-8CAA-AEAD-B351-73858C585BA0}"/>
              </a:ext>
            </a:extLst>
          </p:cNvPr>
          <p:cNvSpPr txBox="1"/>
          <p:nvPr/>
        </p:nvSpPr>
        <p:spPr>
          <a:xfrm>
            <a:off x="457200" y="1482182"/>
            <a:ext cx="8678545" cy="454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Cell size – 2 mm (295 000 cells)</a:t>
            </a:r>
          </a:p>
          <a:p>
            <a:pPr marL="457200" indent="-4572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Time step – 0.00005 s</a:t>
            </a:r>
          </a:p>
          <a:p>
            <a:pPr marL="457200" indent="-4572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Time consuming</a:t>
            </a:r>
          </a:p>
          <a:p>
            <a:pPr marL="457200" indent="-4572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800" b="1" dirty="0"/>
              <a:t>Same results as LES 3mm</a:t>
            </a:r>
            <a:r>
              <a:rPr lang="cs-CZ" sz="2800" b="1" dirty="0"/>
              <a:t>?</a:t>
            </a:r>
            <a:endParaRPr lang="en-GB" sz="2800" b="1" dirty="0"/>
          </a:p>
          <a:p>
            <a:pPr marL="914400" lvl="1" indent="-4572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GB" sz="2800" dirty="0"/>
              <a:t>RANS overpredicts temperature</a:t>
            </a:r>
            <a:endParaRPr lang="cs-CZ" sz="2800" dirty="0"/>
          </a:p>
          <a:p>
            <a:pPr marL="914400" lvl="1" indent="-4572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sz="2800" dirty="0"/>
              <a:t>LES in </a:t>
            </a:r>
            <a:r>
              <a:rPr lang="cs-CZ" sz="2800" dirty="0" err="1"/>
              <a:t>Fluent</a:t>
            </a:r>
            <a:r>
              <a:rPr lang="cs-CZ" sz="2800" dirty="0"/>
              <a:t> </a:t>
            </a:r>
            <a:r>
              <a:rPr lang="cs-CZ" sz="2800" dirty="0" err="1"/>
              <a:t>needs</a:t>
            </a:r>
            <a:r>
              <a:rPr lang="cs-CZ" sz="2800" dirty="0"/>
              <a:t> more </a:t>
            </a:r>
            <a:r>
              <a:rPr lang="cs-CZ" sz="2800" dirty="0" err="1"/>
              <a:t>refined</a:t>
            </a:r>
            <a:r>
              <a:rPr lang="cs-CZ" sz="2800" dirty="0"/>
              <a:t> </a:t>
            </a:r>
            <a:r>
              <a:rPr lang="cs-CZ" sz="2800" dirty="0" err="1"/>
              <a:t>mesh</a:t>
            </a:r>
            <a:endParaRPr lang="en-US" sz="2800" dirty="0"/>
          </a:p>
        </p:txBody>
      </p:sp>
      <p:pic>
        <p:nvPicPr>
          <p:cNvPr id="9" name="Picture 10" descr="File:Checkmark green.svg - Wikimedia Commons">
            <a:extLst>
              <a:ext uri="{FF2B5EF4-FFF2-40B4-BE49-F238E27FC236}">
                <a16:creationId xmlns:a16="http://schemas.microsoft.com/office/drawing/2014/main" id="{BC72AB0F-F5B6-4471-AD42-F9D3D7E19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898" y="4869160"/>
            <a:ext cx="578742" cy="502443"/>
          </a:xfrm>
          <a:prstGeom prst="rect">
            <a:avLst/>
          </a:prstGeom>
          <a:noFill/>
        </p:spPr>
      </p:pic>
      <p:sp>
        <p:nvSpPr>
          <p:cNvPr id="14" name="Kříž 35">
            <a:extLst>
              <a:ext uri="{FF2B5EF4-FFF2-40B4-BE49-F238E27FC236}">
                <a16:creationId xmlns:a16="http://schemas.microsoft.com/office/drawing/2014/main" id="{47C5C392-6DFC-4AE0-9A63-ECC451B75D65}"/>
              </a:ext>
            </a:extLst>
          </p:cNvPr>
          <p:cNvSpPr/>
          <p:nvPr/>
        </p:nvSpPr>
        <p:spPr>
          <a:xfrm rot="18781108">
            <a:off x="839959" y="5546709"/>
            <a:ext cx="445985" cy="424664"/>
          </a:xfrm>
          <a:prstGeom prst="plus">
            <a:avLst>
              <a:gd name="adj" fmla="val 4274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838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9CF7CBF-22F0-2092-A209-E05F1417F7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cs" smtClean="0"/>
              <a:pPr/>
              <a:t>15</a:t>
            </a:fld>
            <a:endParaRPr lang="cs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91480657-30AD-FED4-F2AC-DA5C28554D9C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 steps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3F6103C3-8CAA-AEAD-B351-73858C585BA0}"/>
              </a:ext>
            </a:extLst>
          </p:cNvPr>
          <p:cNvSpPr txBox="1"/>
          <p:nvPr/>
        </p:nvSpPr>
        <p:spPr>
          <a:xfrm>
            <a:off x="232727" y="1916832"/>
            <a:ext cx="8678545" cy="325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sz="2800" dirty="0" err="1"/>
              <a:t>Different</a:t>
            </a:r>
            <a:r>
              <a:rPr lang="cs-CZ" sz="2800" dirty="0"/>
              <a:t> </a:t>
            </a:r>
            <a:r>
              <a:rPr lang="cs-CZ" sz="2800" dirty="0" err="1"/>
              <a:t>results</a:t>
            </a:r>
            <a:r>
              <a:rPr lang="cs-CZ" sz="2800" dirty="0"/>
              <a:t> </a:t>
            </a:r>
            <a:r>
              <a:rPr lang="cs-CZ" sz="2800" dirty="0" err="1"/>
              <a:t>from</a:t>
            </a:r>
            <a:r>
              <a:rPr lang="cs-CZ" sz="2800" dirty="0"/>
              <a:t> RANS and LES </a:t>
            </a:r>
            <a:r>
              <a:rPr lang="cs-CZ" sz="2800" dirty="0" err="1"/>
              <a:t>with</a:t>
            </a:r>
            <a:r>
              <a:rPr lang="cs-CZ" sz="2800" dirty="0"/>
              <a:t> </a:t>
            </a:r>
            <a:r>
              <a:rPr lang="cs-CZ" sz="2800" dirty="0" err="1"/>
              <a:t>same</a:t>
            </a:r>
            <a:r>
              <a:rPr lang="cs-CZ" sz="2800" dirty="0"/>
              <a:t> </a:t>
            </a:r>
            <a:r>
              <a:rPr lang="cs-CZ" sz="2800" dirty="0" err="1"/>
              <a:t>mesh</a:t>
            </a:r>
            <a:endParaRPr lang="cs-CZ" sz="2800" dirty="0"/>
          </a:p>
          <a:p>
            <a:pPr marL="457200" indent="-4572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sz="2800" dirty="0" err="1"/>
              <a:t>Mesh</a:t>
            </a:r>
            <a:r>
              <a:rPr lang="cs-CZ" sz="2800" dirty="0"/>
              <a:t> sensitivity – universal </a:t>
            </a:r>
            <a:r>
              <a:rPr lang="cs-CZ" sz="2800" dirty="0" err="1"/>
              <a:t>tool</a:t>
            </a:r>
            <a:r>
              <a:rPr lang="cs-CZ" sz="2800" dirty="0"/>
              <a:t> </a:t>
            </a:r>
            <a:r>
              <a:rPr lang="cs-CZ" sz="2800" dirty="0" err="1"/>
              <a:t>for</a:t>
            </a:r>
            <a:r>
              <a:rPr lang="cs-CZ" sz="2800" dirty="0"/>
              <a:t> </a:t>
            </a:r>
            <a:r>
              <a:rPr lang="cs-CZ" sz="2800" dirty="0" err="1"/>
              <a:t>adequate</a:t>
            </a:r>
            <a:r>
              <a:rPr lang="cs-CZ" sz="2800" dirty="0"/>
              <a:t> </a:t>
            </a:r>
            <a:r>
              <a:rPr lang="cs-CZ" sz="2800" dirty="0" err="1"/>
              <a:t>mesh</a:t>
            </a:r>
            <a:endParaRPr lang="cs-CZ" sz="2800" dirty="0"/>
          </a:p>
          <a:p>
            <a:pPr marL="457200" indent="-4572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sz="2800" dirty="0" err="1"/>
              <a:t>Scale</a:t>
            </a:r>
            <a:r>
              <a:rPr lang="cs-CZ" sz="2800" dirty="0"/>
              <a:t> up to experiment </a:t>
            </a:r>
            <a:r>
              <a:rPr lang="cs-CZ" sz="2800" dirty="0" err="1"/>
              <a:t>dimensions</a:t>
            </a:r>
            <a:endParaRPr lang="cs-CZ" sz="2800" dirty="0"/>
          </a:p>
          <a:p>
            <a:pPr marL="914400" lvl="1" indent="-4572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sz="2800" dirty="0" err="1"/>
              <a:t>Advances</a:t>
            </a:r>
            <a:r>
              <a:rPr lang="cs-CZ" sz="2800" dirty="0"/>
              <a:t> </a:t>
            </a:r>
            <a:r>
              <a:rPr lang="cs-CZ" sz="2800" dirty="0" err="1"/>
              <a:t>meshing</a:t>
            </a:r>
            <a:r>
              <a:rPr lang="cs-CZ" sz="2800" dirty="0"/>
              <a:t> </a:t>
            </a:r>
            <a:r>
              <a:rPr lang="cs-CZ" sz="2800" dirty="0" err="1"/>
              <a:t>methods</a:t>
            </a:r>
            <a:endParaRPr lang="cs-CZ" sz="2800" dirty="0"/>
          </a:p>
          <a:p>
            <a:pPr marL="457200" indent="-4572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445404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9CF7CBF-22F0-2092-A209-E05F1417F7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cs" smtClean="0"/>
              <a:pPr/>
              <a:t>16</a:t>
            </a:fld>
            <a:endParaRPr lang="cs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91480657-30AD-FED4-F2AC-DA5C28554D9C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Advanced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8387" y="1607577"/>
            <a:ext cx="2902645" cy="3642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6188640" y="5515429"/>
            <a:ext cx="1829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Body </a:t>
            </a:r>
            <a:r>
              <a:rPr lang="cs-CZ" dirty="0" err="1"/>
              <a:t>of</a:t>
            </a:r>
            <a:r>
              <a:rPr lang="cs-CZ" dirty="0"/>
              <a:t> Influence</a:t>
            </a:r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1259632" y="5848291"/>
            <a:ext cx="1781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Mesh</a:t>
            </a:r>
            <a:r>
              <a:rPr lang="cs-CZ" dirty="0"/>
              <a:t> </a:t>
            </a:r>
            <a:r>
              <a:rPr lang="cs-CZ" dirty="0" err="1"/>
              <a:t>adaptation</a:t>
            </a:r>
            <a:endParaRPr lang="en-US" dirty="0"/>
          </a:p>
        </p:txBody>
      </p:sp>
      <p:pic>
        <p:nvPicPr>
          <p:cNvPr id="5" name="Adaptive Meshing in Action">
            <a:hlinkClick r:id="" action="ppaction://media"/>
            <a:extLst>
              <a:ext uri="{FF2B5EF4-FFF2-40B4-BE49-F238E27FC236}">
                <a16:creationId xmlns:a16="http://schemas.microsoft.com/office/drawing/2014/main" id="{5403A9AA-10AE-F6C7-3D45-E1CA8AE32BC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rot="16200000">
            <a:off x="-41895" y="2282255"/>
            <a:ext cx="4303943" cy="242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40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9CF7CBF-22F0-2092-A209-E05F1417F7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cs" smtClean="0"/>
              <a:pPr/>
              <a:t>17</a:t>
            </a:fld>
            <a:endParaRPr lang="cs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EC3F051-C929-1D21-4886-1F944C4B85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07431"/>
            <a:ext cx="4210561" cy="424313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170C97E-FF07-1D2D-7403-6EB9648E21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740" y="1307431"/>
            <a:ext cx="4234883" cy="4243138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D9FE25D8-EA58-AB02-D254-C3760B16E152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CFD results are as precise…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6E794837-CA3D-415E-F1F0-0555FF23ADC5}"/>
              </a:ext>
            </a:extLst>
          </p:cNvPr>
          <p:cNvSpPr txBox="1">
            <a:spLocks/>
          </p:cNvSpPr>
          <p:nvPr/>
        </p:nvSpPr>
        <p:spPr>
          <a:xfrm>
            <a:off x="489499" y="5701610"/>
            <a:ext cx="8229600" cy="1143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as the mesh defined by user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4635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267744" y="2857500"/>
            <a:ext cx="46085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Thanks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8722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5040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0825" y="1988840"/>
            <a:ext cx="8642350" cy="1658615"/>
          </a:xfrm>
        </p:spPr>
        <p:txBody>
          <a:bodyPr>
            <a:normAutofit fontScale="90000"/>
          </a:bodyPr>
          <a:lstStyle/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285"/>
              </a:spcAft>
            </a:pPr>
            <a:r>
              <a:rPr lang="cs-CZ" b="1" dirty="0" err="1"/>
              <a:t>How</a:t>
            </a:r>
            <a:r>
              <a:rPr lang="cs-CZ" b="1" dirty="0"/>
              <a:t> to </a:t>
            </a:r>
            <a:r>
              <a:rPr lang="cs-CZ" b="1" dirty="0" err="1"/>
              <a:t>properly</a:t>
            </a:r>
            <a:r>
              <a:rPr lang="cs-CZ" b="1" dirty="0"/>
              <a:t> set up a </a:t>
            </a:r>
            <a:r>
              <a:rPr lang="cs-CZ" b="1" dirty="0" err="1"/>
              <a:t>simulation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a non-</a:t>
            </a:r>
            <a:r>
              <a:rPr lang="cs-CZ" b="1" dirty="0" err="1"/>
              <a:t>premixed</a:t>
            </a:r>
            <a:r>
              <a:rPr lang="cs-CZ" b="1" dirty="0"/>
              <a:t> </a:t>
            </a:r>
            <a:r>
              <a:rPr lang="cs-CZ" b="1" dirty="0" err="1"/>
              <a:t>combustion</a:t>
            </a:r>
            <a:r>
              <a:rPr lang="cs-CZ" b="1" dirty="0"/>
              <a:t> in </a:t>
            </a:r>
            <a:r>
              <a:rPr lang="cs-CZ" b="1" dirty="0" err="1"/>
              <a:t>Fluent</a:t>
            </a:r>
            <a:r>
              <a:rPr lang="cs-CZ" b="1" dirty="0"/>
              <a:t>?</a:t>
            </a:r>
            <a:endParaRPr lang="en-GB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1112544" y="4778614"/>
            <a:ext cx="691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82052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ED30DF-E850-423C-8510-6075526A6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D2743-C9E8-440C-88FE-0D4BE4258E4A}" type="datetime1">
              <a:rPr lang="cs-CZ" smtClean="0"/>
              <a:pPr/>
              <a:t>30.11.2022</a:t>
            </a:fld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D9B8F-41E5-429D-BFDC-EAC0EF90E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FA21-8A86-4B9B-B633-A98D5C06AF0B}" type="slidenum">
              <a:rPr lang="cs-CZ" smtClean="0"/>
              <a:pPr/>
              <a:t>20</a:t>
            </a:fld>
            <a:endParaRPr lang="cs-CZ"/>
          </a:p>
        </p:txBody>
      </p:sp>
      <p:pic>
        <p:nvPicPr>
          <p:cNvPr id="5" name="Obrázek 9">
            <a:extLst>
              <a:ext uri="{FF2B5EF4-FFF2-40B4-BE49-F238E27FC236}">
                <a16:creationId xmlns:a16="http://schemas.microsoft.com/office/drawing/2014/main" id="{DCCF7FA5-465F-4AE6-A421-56EA85FED3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" r="776"/>
          <a:stretch/>
        </p:blipFill>
        <p:spPr>
          <a:xfrm>
            <a:off x="16841" y="3356992"/>
            <a:ext cx="8965504" cy="663425"/>
          </a:xfrm>
          <a:prstGeom prst="rect">
            <a:avLst/>
          </a:prstGeom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2DA2A217-92C3-4629-8B6A-FD3D50DC0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1" y="1988840"/>
            <a:ext cx="8919536" cy="71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045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ABBCA4-172D-4825-BF90-9D610E75F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447"/>
            <a:ext cx="8229600" cy="1143000"/>
          </a:xfrm>
        </p:spPr>
        <p:txBody>
          <a:bodyPr/>
          <a:lstStyle/>
          <a:p>
            <a:pPr algn="l"/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MaCFP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8C1453D-4667-48B9-B4FF-9641B637C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D499B99-E184-2832-000C-89C5370F9451}"/>
              </a:ext>
            </a:extLst>
          </p:cNvPr>
          <p:cNvSpPr txBox="1"/>
          <p:nvPr/>
        </p:nvSpPr>
        <p:spPr>
          <a:xfrm>
            <a:off x="0" y="1362184"/>
            <a:ext cx="8100392" cy="648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GB" sz="2800" dirty="0"/>
              <a:t>Systematic development of fire modelling</a:t>
            </a:r>
          </a:p>
          <a:p>
            <a:pPr marL="457200" indent="-4572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GB" sz="2800" dirty="0"/>
              <a:t>Database of experimental data</a:t>
            </a:r>
          </a:p>
          <a:p>
            <a:pPr marL="457200" indent="-4572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GB" sz="2800" dirty="0"/>
              <a:t>Compare simulation approaches</a:t>
            </a:r>
          </a:p>
          <a:p>
            <a:pPr marL="457200" indent="-4572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GB" sz="2800" dirty="0"/>
              <a:t>Generic SW - </a:t>
            </a:r>
            <a:r>
              <a:rPr lang="en-GB" sz="2800" u="sng" dirty="0"/>
              <a:t>Ansys Fluent</a:t>
            </a:r>
          </a:p>
          <a:p>
            <a:pPr marL="914400" lvl="1" indent="-4572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GB" sz="2800" dirty="0"/>
              <a:t>FDS</a:t>
            </a:r>
          </a:p>
          <a:p>
            <a:pPr marL="914400" lvl="1" indent="-4572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GB" sz="2800" dirty="0" err="1"/>
              <a:t>OpenFOAM</a:t>
            </a:r>
            <a:r>
              <a:rPr lang="en-GB" sz="2800" dirty="0"/>
              <a:t>/</a:t>
            </a:r>
            <a:r>
              <a:rPr lang="en-GB" sz="2800" dirty="0" err="1"/>
              <a:t>FireFOAM</a:t>
            </a:r>
            <a:endParaRPr lang="en-GB" sz="2800" dirty="0"/>
          </a:p>
          <a:p>
            <a:pPr marL="914400" lvl="1" indent="-4572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GB" sz="2800" dirty="0"/>
              <a:t>In-house codes</a:t>
            </a:r>
          </a:p>
          <a:p>
            <a:pPr marL="457200" indent="-4572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457200" indent="-4572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457200" indent="-4572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cs-CZ" sz="2800" dirty="0"/>
          </a:p>
        </p:txBody>
      </p:sp>
      <p:sp>
        <p:nvSpPr>
          <p:cNvPr id="7" name="Google Shape;96;p17">
            <a:extLst>
              <a:ext uri="{FF2B5EF4-FFF2-40B4-BE49-F238E27FC236}">
                <a16:creationId xmlns:a16="http://schemas.microsoft.com/office/drawing/2014/main" id="{733AF0A0-F995-C5AB-51B3-F8591701433D}"/>
              </a:ext>
            </a:extLst>
          </p:cNvPr>
          <p:cNvSpPr txBox="1"/>
          <p:nvPr/>
        </p:nvSpPr>
        <p:spPr>
          <a:xfrm>
            <a:off x="3040159" y="348667"/>
            <a:ext cx="3452061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 b="1" dirty="0"/>
              <a:t>M</a:t>
            </a:r>
            <a:r>
              <a:rPr lang="cs" sz="1200" dirty="0"/>
              <a:t>easurement </a:t>
            </a:r>
            <a:r>
              <a:rPr lang="cs" sz="1200" b="1" dirty="0"/>
              <a:t>a</a:t>
            </a:r>
            <a:r>
              <a:rPr lang="cs" sz="1200" dirty="0"/>
              <a:t>nd </a:t>
            </a:r>
            <a:r>
              <a:rPr lang="cs" sz="1200" b="1" dirty="0"/>
              <a:t>C</a:t>
            </a:r>
            <a:r>
              <a:rPr lang="cs" sz="1200" dirty="0"/>
              <a:t>omputation of </a:t>
            </a:r>
            <a:r>
              <a:rPr lang="cs" sz="1200" b="1" dirty="0"/>
              <a:t>F</a:t>
            </a:r>
            <a:r>
              <a:rPr lang="cs" sz="1200" dirty="0"/>
              <a:t>ire </a:t>
            </a:r>
            <a:r>
              <a:rPr lang="cs" sz="1200" b="1" dirty="0"/>
              <a:t>P</a:t>
            </a:r>
            <a:r>
              <a:rPr lang="cs" sz="1200" dirty="0"/>
              <a:t>henomena </a:t>
            </a:r>
            <a:endParaRPr sz="1200" dirty="0"/>
          </a:p>
        </p:txBody>
      </p:sp>
      <p:sp>
        <p:nvSpPr>
          <p:cNvPr id="8" name="Google Shape;96;p17">
            <a:extLst>
              <a:ext uri="{FF2B5EF4-FFF2-40B4-BE49-F238E27FC236}">
                <a16:creationId xmlns:a16="http://schemas.microsoft.com/office/drawing/2014/main" id="{1762CE89-92DA-9C05-E337-23047378782E}"/>
              </a:ext>
            </a:extLst>
          </p:cNvPr>
          <p:cNvSpPr txBox="1"/>
          <p:nvPr/>
        </p:nvSpPr>
        <p:spPr>
          <a:xfrm>
            <a:off x="3072347" y="780243"/>
            <a:ext cx="3452061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 b="1" dirty="0"/>
              <a:t>I</a:t>
            </a:r>
            <a:r>
              <a:rPr lang="cs" sz="1200" dirty="0"/>
              <a:t>nternational </a:t>
            </a:r>
            <a:r>
              <a:rPr lang="cs" sz="1200" b="1" dirty="0"/>
              <a:t>A</a:t>
            </a:r>
            <a:r>
              <a:rPr lang="cs" sz="1200" dirty="0"/>
              <a:t>ssociation for </a:t>
            </a:r>
            <a:r>
              <a:rPr lang="cs" sz="1200" b="1" dirty="0"/>
              <a:t>F</a:t>
            </a:r>
            <a:r>
              <a:rPr lang="cs" sz="1200" dirty="0"/>
              <a:t>ire </a:t>
            </a:r>
            <a:r>
              <a:rPr lang="cs" sz="1200" b="1" dirty="0"/>
              <a:t>S</a:t>
            </a:r>
            <a:r>
              <a:rPr lang="cs" sz="1200" dirty="0"/>
              <a:t>afety </a:t>
            </a:r>
            <a:r>
              <a:rPr lang="cs" sz="1200" b="1" dirty="0"/>
              <a:t>S</a:t>
            </a:r>
            <a:r>
              <a:rPr lang="cs" sz="1200" dirty="0"/>
              <a:t>cience</a:t>
            </a:r>
            <a:endParaRPr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5C96AD-F37F-4C2C-878D-B8ADCDEE09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343"/>
          <a:stretch/>
        </p:blipFill>
        <p:spPr>
          <a:xfrm>
            <a:off x="5879639" y="2204864"/>
            <a:ext cx="2592288" cy="389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992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>
            <a:spLocks noGrp="1"/>
          </p:cNvSpPr>
          <p:nvPr>
            <p:ph type="body" idx="1"/>
          </p:nvPr>
        </p:nvSpPr>
        <p:spPr>
          <a:xfrm>
            <a:off x="252307" y="1297697"/>
            <a:ext cx="8520600" cy="3416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/>
          <a:p>
            <a:pPr marL="285750" indent="-285750">
              <a:spcAft>
                <a:spcPts val="1200"/>
              </a:spcAft>
            </a:pPr>
            <a:r>
              <a:rPr lang="cs-CZ" dirty="0" err="1"/>
              <a:t>Freestanding</a:t>
            </a:r>
            <a:r>
              <a:rPr lang="cs-CZ" dirty="0"/>
              <a:t> </a:t>
            </a:r>
            <a:r>
              <a:rPr lang="cs-CZ" dirty="0" err="1"/>
              <a:t>burner</a:t>
            </a:r>
            <a:endParaRPr lang="cs-CZ" dirty="0"/>
          </a:p>
          <a:p>
            <a:pPr marL="285750" indent="-285750">
              <a:spcAft>
                <a:spcPts val="1200"/>
              </a:spcAft>
            </a:pPr>
            <a:r>
              <a:rPr lang="cs-CZ" dirty="0" err="1"/>
              <a:t>Defined</a:t>
            </a:r>
            <a:r>
              <a:rPr lang="cs-CZ" dirty="0"/>
              <a:t> </a:t>
            </a:r>
            <a:r>
              <a:rPr lang="cs-CZ" dirty="0" err="1"/>
              <a:t>fuel</a:t>
            </a:r>
            <a:r>
              <a:rPr lang="cs-CZ" dirty="0"/>
              <a:t> </a:t>
            </a:r>
            <a:r>
              <a:rPr lang="cs-CZ" dirty="0" err="1"/>
              <a:t>flow</a:t>
            </a:r>
            <a:r>
              <a:rPr lang="cs-CZ" dirty="0"/>
              <a:t> </a:t>
            </a:r>
            <a:r>
              <a:rPr lang="cs-CZ" dirty="0" err="1"/>
              <a:t>rate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9CF7CBF-22F0-2092-A209-E05F1417F7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cs" smtClean="0"/>
              <a:pPr/>
              <a:t>4</a:t>
            </a:fld>
            <a:endParaRPr lang="c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0A159CD-64F9-B229-6AF9-ABECA9529D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5431" t="8652" r="29315" b="3299"/>
          <a:stretch/>
        </p:blipFill>
        <p:spPr>
          <a:xfrm>
            <a:off x="6374702" y="1048284"/>
            <a:ext cx="2717340" cy="354587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56207D3-D84C-D634-A420-2FE19ABA3FF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2307" y="3606323"/>
            <a:ext cx="5840819" cy="2516213"/>
          </a:xfrm>
          <a:prstGeom prst="rect">
            <a:avLst/>
          </a:prstGeom>
        </p:spPr>
      </p:pic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86DFBB34-2EF2-B485-10FB-7F54963AF199}"/>
              </a:ext>
            </a:extLst>
          </p:cNvPr>
          <p:cNvCxnSpPr>
            <a:cxnSpLocks/>
          </p:cNvCxnSpPr>
          <p:nvPr/>
        </p:nvCxnSpPr>
        <p:spPr>
          <a:xfrm>
            <a:off x="7790122" y="1302275"/>
            <a:ext cx="85035" cy="260652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F068E12-BF27-F5F9-7F51-772F956790D7}"/>
              </a:ext>
            </a:extLst>
          </p:cNvPr>
          <p:cNvSpPr txBox="1"/>
          <p:nvPr/>
        </p:nvSpPr>
        <p:spPr>
          <a:xfrm>
            <a:off x="5592528" y="2365110"/>
            <a:ext cx="1495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measurement</a:t>
            </a:r>
            <a:endParaRPr lang="en-US" dirty="0"/>
          </a:p>
        </p:txBody>
      </p: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DE429F19-5937-CF4D-466D-12FC42D1735E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7088130" y="2549776"/>
            <a:ext cx="677242" cy="11586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Nadpis 1">
            <a:extLst>
              <a:ext uri="{FF2B5EF4-FFF2-40B4-BE49-F238E27FC236}">
                <a16:creationId xmlns:a16="http://schemas.microsoft.com/office/drawing/2014/main" id="{91480657-30AD-FED4-F2AC-DA5C28554D9C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 – methane burner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9E38BE9-773C-D041-2809-0FE6224068D7}"/>
              </a:ext>
            </a:extLst>
          </p:cNvPr>
          <p:cNvSpPr txBox="1"/>
          <p:nvPr/>
        </p:nvSpPr>
        <p:spPr>
          <a:xfrm>
            <a:off x="147142" y="6135851"/>
            <a:ext cx="8229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i="0" dirty="0" err="1">
                <a:solidFill>
                  <a:srgbClr val="24292F"/>
                </a:solidFill>
                <a:effectLst/>
                <a:latin typeface="-apple-system"/>
              </a:rPr>
              <a:t>Falkenstein</a:t>
            </a:r>
            <a:r>
              <a:rPr lang="en-GB" sz="1400" b="0" i="0" dirty="0">
                <a:solidFill>
                  <a:srgbClr val="24292F"/>
                </a:solidFill>
                <a:effectLst/>
                <a:latin typeface="-apple-system"/>
              </a:rPr>
              <a:t>-Smith, R., K. Sung, J. Chen, and A. </a:t>
            </a:r>
            <a:r>
              <a:rPr lang="en-GB" sz="1400" b="0" i="0" dirty="0" err="1">
                <a:solidFill>
                  <a:srgbClr val="24292F"/>
                </a:solidFill>
                <a:effectLst/>
                <a:latin typeface="-apple-system"/>
              </a:rPr>
              <a:t>Hamins</a:t>
            </a:r>
            <a:r>
              <a:rPr lang="en-GB" sz="1400" b="0" i="0" dirty="0">
                <a:solidFill>
                  <a:srgbClr val="24292F"/>
                </a:solidFill>
                <a:effectLst/>
                <a:latin typeface="-apple-system"/>
              </a:rPr>
              <a:t>, Chemical Structure of Medium-Scale Liquid Pool Fires, Fire Safety Journal</a:t>
            </a:r>
            <a:endParaRPr lang="en-US" sz="1400" dirty="0"/>
          </a:p>
        </p:txBody>
      </p:sp>
      <p:pic>
        <p:nvPicPr>
          <p:cNvPr id="3078" name="Picture 6" descr="National Institute of Standards and Technology (NIST) - CyberHoot">
            <a:extLst>
              <a:ext uri="{FF2B5EF4-FFF2-40B4-BE49-F238E27FC236}">
                <a16:creationId xmlns:a16="http://schemas.microsoft.com/office/drawing/2014/main" id="{283424F8-4BB2-1244-2CD0-88ACE15F29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4" t="29317" r="23051" b="31917"/>
          <a:stretch/>
        </p:blipFill>
        <p:spPr bwMode="auto">
          <a:xfrm>
            <a:off x="252307" y="3563970"/>
            <a:ext cx="2404401" cy="91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0">
            <a:extLst>
              <a:ext uri="{FF2B5EF4-FFF2-40B4-BE49-F238E27FC236}">
                <a16:creationId xmlns:a16="http://schemas.microsoft.com/office/drawing/2014/main" id="{4BE84331-C956-420E-BB20-7DE601371251}"/>
              </a:ext>
            </a:extLst>
          </p:cNvPr>
          <p:cNvSpPr txBox="1"/>
          <p:nvPr/>
        </p:nvSpPr>
        <p:spPr>
          <a:xfrm>
            <a:off x="6583057" y="4830090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 = 37 cm </a:t>
            </a:r>
            <a:r>
              <a:rPr lang="en-GB" dirty="0"/>
              <a:t>→ </a:t>
            </a:r>
            <a:r>
              <a:rPr lang="cs-CZ" dirty="0"/>
              <a:t>D = </a:t>
            </a:r>
            <a:r>
              <a:rPr lang="en-GB" dirty="0"/>
              <a:t>5</a:t>
            </a:r>
            <a:r>
              <a:rPr lang="cs-CZ" dirty="0"/>
              <a:t> cm</a:t>
            </a:r>
            <a:r>
              <a:rPr lang="en-GB" dirty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435992"/>
            <a:ext cx="2133600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pPr/>
              <a:t>5</a:t>
            </a:fld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55575" y="1208754"/>
            <a:ext cx="6052909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sz="2800" dirty="0" err="1"/>
              <a:t>Comertial</a:t>
            </a:r>
            <a:r>
              <a:rPr lang="cs-CZ" sz="2800" dirty="0"/>
              <a:t>, </a:t>
            </a:r>
            <a:r>
              <a:rPr lang="cs-CZ" sz="2800" dirty="0" err="1"/>
              <a:t>widely</a:t>
            </a:r>
            <a:r>
              <a:rPr lang="cs-CZ" sz="2800" dirty="0"/>
              <a:t> </a:t>
            </a:r>
            <a:r>
              <a:rPr lang="cs-CZ" sz="2800" dirty="0" err="1"/>
              <a:t>used</a:t>
            </a:r>
            <a:r>
              <a:rPr lang="cs-CZ" sz="2800" dirty="0"/>
              <a:t> in </a:t>
            </a:r>
            <a:r>
              <a:rPr lang="cs-CZ" sz="2800" dirty="0" err="1"/>
              <a:t>industry</a:t>
            </a:r>
            <a:endParaRPr lang="cs-CZ" sz="2800" dirty="0"/>
          </a:p>
          <a:p>
            <a:pPr marL="457200" indent="-4572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sz="2800" dirty="0"/>
              <a:t>Robust</a:t>
            </a:r>
          </a:p>
        </p:txBody>
      </p:sp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Ansys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Fluent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2" descr="Související obráz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B2D73A-19C0-49A1-9168-5F03551D8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5963" y="2133855"/>
            <a:ext cx="3491880" cy="42291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27C63B7-407F-484C-AC97-C72526EE7D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32" y="3356807"/>
            <a:ext cx="4514362" cy="294904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2153486-9671-412E-B868-A4ACDDECBDF0}"/>
              </a:ext>
            </a:extLst>
          </p:cNvPr>
          <p:cNvSpPr txBox="1"/>
          <p:nvPr/>
        </p:nvSpPr>
        <p:spPr>
          <a:xfrm>
            <a:off x="6372199" y="1599182"/>
            <a:ext cx="1579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Turbulence</a:t>
            </a:r>
            <a:endParaRPr lang="en-GB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20A6AE-6B4B-41A9-9821-77068130A0A2}"/>
              </a:ext>
            </a:extLst>
          </p:cNvPr>
          <p:cNvSpPr txBox="1"/>
          <p:nvPr/>
        </p:nvSpPr>
        <p:spPr>
          <a:xfrm>
            <a:off x="1691680" y="2836658"/>
            <a:ext cx="1274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/>
              <a:t>Reaction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04478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9CF7CBF-22F0-2092-A209-E05F1417F7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cs" smtClean="0"/>
              <a:pPr/>
              <a:t>6</a:t>
            </a:fld>
            <a:endParaRPr lang="cs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91480657-30AD-FED4-F2AC-DA5C28554D9C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Turbulence +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mesh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F6103C3-8CAA-AEAD-B351-73858C585BA0}"/>
              </a:ext>
            </a:extLst>
          </p:cNvPr>
          <p:cNvSpPr txBox="1"/>
          <p:nvPr/>
        </p:nvSpPr>
        <p:spPr>
          <a:xfrm>
            <a:off x="141927" y="1366277"/>
            <a:ext cx="867854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sz="2800" dirty="0" err="1"/>
              <a:t>Eddies</a:t>
            </a:r>
            <a:endParaRPr lang="en-US" sz="2800" dirty="0"/>
          </a:p>
          <a:p>
            <a:pPr marL="914400" lvl="1" indent="-4572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sz="2800" dirty="0"/>
              <a:t>Transport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energy</a:t>
            </a:r>
            <a:endParaRPr lang="en-US" sz="2800" dirty="0"/>
          </a:p>
          <a:p>
            <a:pPr marL="914400" lvl="1" indent="-4572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sz="2800" dirty="0" err="1"/>
              <a:t>Mixing</a:t>
            </a:r>
            <a:endParaRPr lang="cs-CZ" sz="2800" dirty="0"/>
          </a:p>
          <a:p>
            <a:pPr marL="457200" indent="-4572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457200" indent="-4572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457200" indent="-4572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cs-CZ" sz="2800" dirty="0"/>
          </a:p>
        </p:txBody>
      </p:sp>
      <p:pic>
        <p:nvPicPr>
          <p:cNvPr id="2050" name="Picture 2" descr="Turbulent Inlet Conditions">
            <a:extLst>
              <a:ext uri="{FF2B5EF4-FFF2-40B4-BE49-F238E27FC236}">
                <a16:creationId xmlns:a16="http://schemas.microsoft.com/office/drawing/2014/main" id="{992224CD-861F-3A67-2DB2-9A80FECFAB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6" t="20623" r="2273" b="25910"/>
          <a:stretch/>
        </p:blipFill>
        <p:spPr bwMode="auto">
          <a:xfrm rot="16200000">
            <a:off x="5140393" y="1940443"/>
            <a:ext cx="5894561" cy="205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05" name="Obrázek 2204">
            <a:extLst>
              <a:ext uri="{FF2B5EF4-FFF2-40B4-BE49-F238E27FC236}">
                <a16:creationId xmlns:a16="http://schemas.microsoft.com/office/drawing/2014/main" id="{A75B4DCA-0334-88AB-0319-0AAEB8F61D0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4005064"/>
            <a:ext cx="4608512" cy="1549211"/>
          </a:xfrm>
          <a:prstGeom prst="rect">
            <a:avLst/>
          </a:prstGeom>
        </p:spPr>
      </p:pic>
      <p:sp>
        <p:nvSpPr>
          <p:cNvPr id="2206" name="TextovéPole 2205">
            <a:extLst>
              <a:ext uri="{FF2B5EF4-FFF2-40B4-BE49-F238E27FC236}">
                <a16:creationId xmlns:a16="http://schemas.microsoft.com/office/drawing/2014/main" id="{86949C3F-CC18-BC7D-90D9-548ADDAC4E9A}"/>
              </a:ext>
            </a:extLst>
          </p:cNvPr>
          <p:cNvSpPr txBox="1"/>
          <p:nvPr/>
        </p:nvSpPr>
        <p:spPr>
          <a:xfrm>
            <a:off x="3733320" y="3365978"/>
            <a:ext cx="1703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Smallest</a:t>
            </a:r>
            <a:r>
              <a:rPr lang="cs-CZ" dirty="0"/>
              <a:t> </a:t>
            </a:r>
            <a:r>
              <a:rPr lang="cs-CZ" dirty="0" err="1"/>
              <a:t>eddies</a:t>
            </a:r>
            <a:r>
              <a:rPr lang="cs-CZ" dirty="0"/>
              <a:t>:</a:t>
            </a:r>
            <a:br>
              <a:rPr lang="cs-CZ" dirty="0"/>
            </a:br>
            <a:r>
              <a:rPr lang="cs-CZ" dirty="0"/>
              <a:t>4 </a:t>
            </a:r>
            <a:r>
              <a:rPr lang="cs-CZ" dirty="0" err="1"/>
              <a:t>cells</a:t>
            </a:r>
            <a:endParaRPr lang="en-US" dirty="0"/>
          </a:p>
        </p:txBody>
      </p:sp>
      <p:sp>
        <p:nvSpPr>
          <p:cNvPr id="2207" name="Obdélník 2206">
            <a:extLst>
              <a:ext uri="{FF2B5EF4-FFF2-40B4-BE49-F238E27FC236}">
                <a16:creationId xmlns:a16="http://schemas.microsoft.com/office/drawing/2014/main" id="{CD300472-2769-54C5-34E7-2DE76A347B1B}"/>
              </a:ext>
            </a:extLst>
          </p:cNvPr>
          <p:cNvSpPr/>
          <p:nvPr/>
        </p:nvSpPr>
        <p:spPr>
          <a:xfrm>
            <a:off x="4584996" y="4019555"/>
            <a:ext cx="635076" cy="605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8" name="Ovál 2207">
            <a:extLst>
              <a:ext uri="{FF2B5EF4-FFF2-40B4-BE49-F238E27FC236}">
                <a16:creationId xmlns:a16="http://schemas.microsoft.com/office/drawing/2014/main" id="{93C45601-53F6-9A89-BCCA-BF6D1033DF6E}"/>
              </a:ext>
            </a:extLst>
          </p:cNvPr>
          <p:cNvSpPr/>
          <p:nvPr/>
        </p:nvSpPr>
        <p:spPr>
          <a:xfrm>
            <a:off x="7812360" y="1580314"/>
            <a:ext cx="50304" cy="4571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10" name="Přímá spojnice se šipkou 2209">
            <a:extLst>
              <a:ext uri="{FF2B5EF4-FFF2-40B4-BE49-F238E27FC236}">
                <a16:creationId xmlns:a16="http://schemas.microsoft.com/office/drawing/2014/main" id="{C9C88F2A-E67B-9D7E-A51D-9EE72818903F}"/>
              </a:ext>
            </a:extLst>
          </p:cNvPr>
          <p:cNvCxnSpPr>
            <a:cxnSpLocks/>
          </p:cNvCxnSpPr>
          <p:nvPr/>
        </p:nvCxnSpPr>
        <p:spPr>
          <a:xfrm flipV="1">
            <a:off x="7862664" y="935940"/>
            <a:ext cx="165720" cy="481698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2" name="TextovéPole 2211">
            <a:extLst>
              <a:ext uri="{FF2B5EF4-FFF2-40B4-BE49-F238E27FC236}">
                <a16:creationId xmlns:a16="http://schemas.microsoft.com/office/drawing/2014/main" id="{BE3EF4C6-E7AF-68BA-7A9E-7D7FF9086BD3}"/>
              </a:ext>
            </a:extLst>
          </p:cNvPr>
          <p:cNvSpPr txBox="1"/>
          <p:nvPr/>
        </p:nvSpPr>
        <p:spPr>
          <a:xfrm>
            <a:off x="7184874" y="616014"/>
            <a:ext cx="1953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Fluctuation</a:t>
            </a:r>
            <a:r>
              <a:rPr lang="cs-CZ" dirty="0"/>
              <a:t> in </a:t>
            </a:r>
            <a:r>
              <a:rPr lang="cs-CZ" dirty="0" err="1"/>
              <a:t>time</a:t>
            </a:r>
            <a:endParaRPr lang="en-US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BE3EF4C6-E7AF-68BA-7A9E-7D7FF9086BD3}"/>
              </a:ext>
            </a:extLst>
          </p:cNvPr>
          <p:cNvSpPr txBox="1"/>
          <p:nvPr/>
        </p:nvSpPr>
        <p:spPr>
          <a:xfrm>
            <a:off x="2123728" y="5710232"/>
            <a:ext cx="1878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Energy</a:t>
            </a:r>
            <a:r>
              <a:rPr lang="cs-CZ" dirty="0"/>
              <a:t> </a:t>
            </a:r>
            <a:r>
              <a:rPr lang="cs-CZ" dirty="0" err="1"/>
              <a:t>cascade</a:t>
            </a:r>
            <a:r>
              <a:rPr lang="cs-CZ" dirty="0"/>
              <a:t> </a:t>
            </a:r>
            <a:r>
              <a:rPr lang="en-GB" dirty="0"/>
              <a:t>→</a:t>
            </a:r>
            <a:endParaRPr lang="en-US" dirty="0"/>
          </a:p>
        </p:txBody>
      </p:sp>
      <p:sp>
        <p:nvSpPr>
          <p:cNvPr id="13" name="TextovéPole 2205">
            <a:extLst>
              <a:ext uri="{FF2B5EF4-FFF2-40B4-BE49-F238E27FC236}">
                <a16:creationId xmlns:a16="http://schemas.microsoft.com/office/drawing/2014/main" id="{0CCE9807-E253-46D2-83DF-6939D3752CDC}"/>
              </a:ext>
            </a:extLst>
          </p:cNvPr>
          <p:cNvSpPr txBox="1"/>
          <p:nvPr/>
        </p:nvSpPr>
        <p:spPr>
          <a:xfrm>
            <a:off x="5348072" y="4472500"/>
            <a:ext cx="18722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Enegy</a:t>
            </a:r>
            <a:r>
              <a:rPr lang="cs-CZ" dirty="0"/>
              <a:t> </a:t>
            </a:r>
            <a:r>
              <a:rPr lang="cs-CZ" dirty="0" err="1"/>
              <a:t>dissipated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</a:t>
            </a:r>
            <a:r>
              <a:rPr lang="cs-CZ" dirty="0" err="1"/>
              <a:t>heat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 err="1"/>
              <a:t>Kolmogorov</a:t>
            </a:r>
            <a:r>
              <a:rPr lang="cs-CZ" dirty="0"/>
              <a:t> </a:t>
            </a:r>
            <a:r>
              <a:rPr lang="cs-CZ" dirty="0" err="1"/>
              <a:t>microscale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718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9CF7CBF-22F0-2092-A209-E05F1417F7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cs" smtClean="0"/>
              <a:pPr/>
              <a:t>7</a:t>
            </a:fld>
            <a:endParaRPr lang="cs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91480657-30AD-FED4-F2AC-DA5C28554D9C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Turbulence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F6103C3-8CAA-AEAD-B351-73858C585BA0}"/>
              </a:ext>
            </a:extLst>
          </p:cNvPr>
          <p:cNvSpPr txBox="1"/>
          <p:nvPr/>
        </p:nvSpPr>
        <p:spPr>
          <a:xfrm>
            <a:off x="141927" y="1366277"/>
            <a:ext cx="500613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sz="2800" dirty="0"/>
              <a:t>Direct </a:t>
            </a:r>
            <a:r>
              <a:rPr lang="cs-CZ" sz="2800" dirty="0" err="1"/>
              <a:t>Numerical</a:t>
            </a:r>
            <a:r>
              <a:rPr lang="cs-CZ" sz="2800" dirty="0"/>
              <a:t> </a:t>
            </a:r>
            <a:r>
              <a:rPr lang="cs-CZ" sz="2800" dirty="0" err="1"/>
              <a:t>Simualtion</a:t>
            </a:r>
            <a:r>
              <a:rPr lang="cs-CZ" sz="2800" dirty="0"/>
              <a:t> (DNS)</a:t>
            </a:r>
          </a:p>
          <a:p>
            <a:pPr marL="457200" indent="-4572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sz="2800" dirty="0" err="1"/>
              <a:t>Large</a:t>
            </a:r>
            <a:r>
              <a:rPr lang="cs-CZ" sz="2800" dirty="0"/>
              <a:t> Eddy </a:t>
            </a:r>
            <a:r>
              <a:rPr lang="cs-CZ" sz="2800" dirty="0" err="1"/>
              <a:t>Simulation</a:t>
            </a:r>
            <a:r>
              <a:rPr lang="cs-CZ" sz="2800" dirty="0"/>
              <a:t> </a:t>
            </a:r>
            <a:br>
              <a:rPr lang="cs-CZ" sz="2800" dirty="0"/>
            </a:br>
            <a:r>
              <a:rPr lang="cs-CZ" sz="2800" dirty="0"/>
              <a:t>(LES)</a:t>
            </a:r>
          </a:p>
          <a:p>
            <a:pPr marL="457200" indent="-4572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sz="2800" dirty="0" err="1"/>
              <a:t>Reynolds</a:t>
            </a:r>
            <a:r>
              <a:rPr lang="cs-CZ" sz="2800" dirty="0"/>
              <a:t> </a:t>
            </a:r>
            <a:r>
              <a:rPr lang="cs-CZ" sz="2800" dirty="0" err="1"/>
              <a:t>Averaged</a:t>
            </a:r>
            <a:r>
              <a:rPr lang="cs-CZ" sz="2800" dirty="0"/>
              <a:t> </a:t>
            </a:r>
            <a:r>
              <a:rPr lang="cs-CZ" sz="2800" dirty="0" err="1"/>
              <a:t>Navier-Stokes</a:t>
            </a:r>
            <a:r>
              <a:rPr lang="cs-CZ" sz="2800" dirty="0"/>
              <a:t> (RANS)</a:t>
            </a:r>
          </a:p>
          <a:p>
            <a:pPr marL="457200" indent="-4572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cs-CZ" sz="28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30C43F1-4946-C857-AF4C-B0CEE677C279}"/>
              </a:ext>
            </a:extLst>
          </p:cNvPr>
          <p:cNvSpPr txBox="1"/>
          <p:nvPr/>
        </p:nvSpPr>
        <p:spPr>
          <a:xfrm>
            <a:off x="141927" y="6496744"/>
            <a:ext cx="604664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b="0" i="0" dirty="0" err="1">
                <a:solidFill>
                  <a:srgbClr val="2E414F"/>
                </a:solidFill>
                <a:effectLst/>
                <a:latin typeface="Roboto" panose="020B0604020202020204" pitchFamily="2" charset="0"/>
              </a:rPr>
              <a:t>Som</a:t>
            </a:r>
            <a:r>
              <a:rPr lang="en-GB" sz="1050" b="0" i="0" dirty="0">
                <a:solidFill>
                  <a:srgbClr val="2E414F"/>
                </a:solidFill>
                <a:effectLst/>
                <a:latin typeface="Roboto" panose="020B0604020202020204" pitchFamily="2" charset="0"/>
              </a:rPr>
              <a:t>, S., P. </a:t>
            </a:r>
            <a:r>
              <a:rPr lang="en-GB" sz="1050" b="0" i="0" dirty="0" err="1">
                <a:solidFill>
                  <a:srgbClr val="2E414F"/>
                </a:solidFill>
                <a:effectLst/>
                <a:latin typeface="Roboto" panose="020B0604020202020204" pitchFamily="2" charset="0"/>
              </a:rPr>
              <a:t>Senecal</a:t>
            </a:r>
            <a:r>
              <a:rPr lang="en-GB" sz="1050" b="0" i="0" dirty="0">
                <a:solidFill>
                  <a:srgbClr val="2E414F"/>
                </a:solidFill>
                <a:effectLst/>
                <a:latin typeface="Roboto" panose="020B0604020202020204" pitchFamily="2" charset="0"/>
              </a:rPr>
              <a:t> and E. </a:t>
            </a:r>
            <a:r>
              <a:rPr lang="en-GB" sz="1050" b="0" i="0" dirty="0" err="1">
                <a:solidFill>
                  <a:srgbClr val="2E414F"/>
                </a:solidFill>
                <a:effectLst/>
                <a:latin typeface="Roboto" panose="020B0604020202020204" pitchFamily="2" charset="0"/>
              </a:rPr>
              <a:t>Pomraning</a:t>
            </a:r>
            <a:r>
              <a:rPr lang="en-GB" sz="1050" b="0" i="0" dirty="0">
                <a:solidFill>
                  <a:srgbClr val="2E414F"/>
                </a:solidFill>
                <a:effectLst/>
                <a:latin typeface="Roboto" panose="020B0604020202020204" pitchFamily="2" charset="0"/>
              </a:rPr>
              <a:t>. “Comparison of RANS and LES Turbulence Models against Constant Volume Diesel Experiments.” (2012).</a:t>
            </a:r>
            <a:endParaRPr lang="en-US" sz="1050" dirty="0"/>
          </a:p>
        </p:txBody>
      </p:sp>
      <p:pic>
        <p:nvPicPr>
          <p:cNvPr id="6" name="Picture 2" descr="PDF] Comparison of RANS and LES Turbulence Models against Constant Volume  Diesel Experiments | Semantic Scholar">
            <a:extLst>
              <a:ext uri="{FF2B5EF4-FFF2-40B4-BE49-F238E27FC236}">
                <a16:creationId xmlns:a16="http://schemas.microsoft.com/office/drawing/2014/main" id="{6F4F60CB-C272-663A-9CE7-10C65F163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535" y="1087618"/>
            <a:ext cx="3888432" cy="326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Obrázek 39">
            <a:extLst>
              <a:ext uri="{FF2B5EF4-FFF2-40B4-BE49-F238E27FC236}">
                <a16:creationId xmlns:a16="http://schemas.microsoft.com/office/drawing/2014/main" id="{F83B4100-0BF7-9B80-EF74-7AEB6A285E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355"/>
          <a:stretch/>
        </p:blipFill>
        <p:spPr>
          <a:xfrm>
            <a:off x="6462917" y="4653136"/>
            <a:ext cx="2283891" cy="22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375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9CF7CBF-22F0-2092-A209-E05F1417F7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cs" smtClean="0"/>
              <a:pPr/>
              <a:t>8</a:t>
            </a:fld>
            <a:endParaRPr lang="cs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91480657-30AD-FED4-F2AC-DA5C28554D9C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cs-CZ" dirty="0"/>
              <a:t>Methane </a:t>
            </a:r>
            <a:r>
              <a:rPr lang="cs-CZ" dirty="0" err="1"/>
              <a:t>burner</a:t>
            </a:r>
            <a:r>
              <a:rPr lang="cs-CZ" dirty="0"/>
              <a:t> – d = 50 mm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293096"/>
            <a:ext cx="1728192" cy="51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5157192"/>
            <a:ext cx="1872208" cy="64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5013176"/>
            <a:ext cx="1440160" cy="947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3789040"/>
            <a:ext cx="1405035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" name="Tabulk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99639"/>
              </p:ext>
            </p:extLst>
          </p:nvPr>
        </p:nvGraphicFramePr>
        <p:xfrm>
          <a:off x="395536" y="1489646"/>
          <a:ext cx="7632848" cy="184021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006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Estimate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RANS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Integral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length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scale</a:t>
                      </a:r>
                      <a:r>
                        <a:rPr lang="cs-CZ" dirty="0"/>
                        <a:t> (L)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Kolmogorov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microslale</a:t>
                      </a:r>
                      <a:r>
                        <a:rPr lang="cs-CZ" dirty="0"/>
                        <a:t> </a:t>
                      </a:r>
                      <a:r>
                        <a:rPr lang="cs-CZ" baseline="0" dirty="0"/>
                        <a:t>(</a:t>
                      </a:r>
                      <a:r>
                        <a:rPr lang="el-GR" baseline="0" dirty="0"/>
                        <a:t>η</a:t>
                      </a:r>
                      <a:r>
                        <a:rPr lang="cs-CZ" dirty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r>
                        <a:rPr lang="cs-CZ" dirty="0"/>
                        <a:t>.</a:t>
                      </a:r>
                      <a:r>
                        <a:rPr lang="en-US" dirty="0"/>
                        <a:t>6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r>
                        <a:rPr lang="cs-CZ" dirty="0"/>
                        <a:t>.</a:t>
                      </a:r>
                      <a:r>
                        <a:rPr lang="en-US" dirty="0"/>
                        <a:t>3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7C97284-00A3-41F6-888C-6C234752CD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560" y="3850013"/>
            <a:ext cx="1728192" cy="261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718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9CF7CBF-22F0-2092-A209-E05F1417F7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cs" smtClean="0"/>
              <a:pPr/>
              <a:t>9</a:t>
            </a:fld>
            <a:endParaRPr lang="cs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91480657-30AD-FED4-F2AC-DA5C28554D9C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Appropriate cell size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F6103C3-8CAA-AEAD-B351-73858C585BA0}"/>
              </a:ext>
            </a:extLst>
          </p:cNvPr>
          <p:cNvSpPr txBox="1"/>
          <p:nvPr/>
        </p:nvSpPr>
        <p:spPr>
          <a:xfrm>
            <a:off x="141927" y="1366277"/>
            <a:ext cx="867854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GB" sz="2800" dirty="0"/>
              <a:t>Recommendation</a:t>
            </a:r>
            <a:r>
              <a:rPr lang="cs-CZ" sz="2800" dirty="0"/>
              <a:t>s: </a:t>
            </a:r>
          </a:p>
          <a:p>
            <a:pPr marL="914400" lvl="1" indent="-4572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L</a:t>
            </a:r>
            <a:r>
              <a:rPr lang="cs-CZ" sz="2800" dirty="0"/>
              <a:t>/</a:t>
            </a:r>
            <a:r>
              <a:rPr lang="en-US" sz="2800" dirty="0"/>
              <a:t>1</a:t>
            </a:r>
            <a:r>
              <a:rPr lang="cs-CZ" sz="2800" dirty="0"/>
              <a:t>0 ≈ 2,5 mm (= D/20)</a:t>
            </a:r>
          </a:p>
          <a:p>
            <a:pPr marL="914400" lvl="1" indent="-4572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sz="2800" dirty="0"/>
              <a:t>D*/16 ≈ 3,2 mm (</a:t>
            </a:r>
            <a:r>
              <a:rPr lang="en-GB" sz="2800" dirty="0"/>
              <a:t>fine mesh - FDS</a:t>
            </a:r>
            <a:r>
              <a:rPr lang="cs-CZ" sz="2800" dirty="0"/>
              <a:t>)</a:t>
            </a:r>
          </a:p>
          <a:p>
            <a:pPr marL="914400" lvl="1" indent="-4572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457200" indent="-4572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Mesh sensitivity analysis</a:t>
            </a:r>
          </a:p>
          <a:p>
            <a:pPr marL="914400" lvl="1" indent="-4572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Different mesh sizes</a:t>
            </a:r>
          </a:p>
          <a:p>
            <a:pPr marL="914400" lvl="1" indent="-4572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Monitoring important quantities</a:t>
            </a:r>
          </a:p>
          <a:p>
            <a:pPr marL="457200" indent="-4572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914400" lvl="1" indent="-4572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cs-CZ" sz="28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6C5FC39-F319-00D1-E48F-A2F74A331EA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1845375"/>
            <a:ext cx="2381250" cy="876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C78ECD-A829-4EFE-96C6-4B62B6D1A055}"/>
              </a:ext>
            </a:extLst>
          </p:cNvPr>
          <p:cNvSpPr txBox="1"/>
          <p:nvPr/>
        </p:nvSpPr>
        <p:spPr>
          <a:xfrm>
            <a:off x="5995569" y="1499554"/>
            <a:ext cx="2737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Characteristic fire diameter</a:t>
            </a:r>
          </a:p>
        </p:txBody>
      </p:sp>
    </p:spTree>
    <p:extLst>
      <p:ext uri="{BB962C8B-B14F-4D97-AF65-F5344CB8AC3E}">
        <p14:creationId xmlns:p14="http://schemas.microsoft.com/office/powerpoint/2010/main" val="389642934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BF5A78AA4D8924CBEDB01EC01A3D44D" ma:contentTypeVersion="10" ma:contentTypeDescription="Vytvoří nový dokument" ma:contentTypeScope="" ma:versionID="a763880194352b38a86868169aae590e">
  <xsd:schema xmlns:xsd="http://www.w3.org/2001/XMLSchema" xmlns:xs="http://www.w3.org/2001/XMLSchema" xmlns:p="http://schemas.microsoft.com/office/2006/metadata/properties" xmlns:ns2="7ad78975-5a04-40c7-8551-26d20ab1e5dd" xmlns:ns3="76d33fdc-844b-41d8-8ab1-a1cb6ed9e1c8" targetNamespace="http://schemas.microsoft.com/office/2006/metadata/properties" ma:root="true" ma:fieldsID="12025b60aa3920a0b076be87b8eee7f6" ns2:_="" ns3:_="">
    <xsd:import namespace="7ad78975-5a04-40c7-8551-26d20ab1e5dd"/>
    <xsd:import namespace="76d33fdc-844b-41d8-8ab1-a1cb6ed9e1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d78975-5a04-40c7-8551-26d20ab1e5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Značky obrázků" ma:readOnly="false" ma:fieldId="{5cf76f15-5ced-4ddc-b409-7134ff3c332f}" ma:taxonomyMulti="true" ma:sspId="3b18ec1b-57a9-4d12-a5b8-8b600ff9f5c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33fdc-844b-41d8-8ab1-a1cb6ed9e1c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a8c65ba-dc00-4260-9fa3-dd3dc355778a}" ma:internalName="TaxCatchAll" ma:showField="CatchAllData" ma:web="76d33fdc-844b-41d8-8ab1-a1cb6ed9e1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ad78975-5a04-40c7-8551-26d20ab1e5dd">
      <Terms xmlns="http://schemas.microsoft.com/office/infopath/2007/PartnerControls"/>
    </lcf76f155ced4ddcb4097134ff3c332f>
    <TaxCatchAll xmlns="76d33fdc-844b-41d8-8ab1-a1cb6ed9e1c8" xsi:nil="true"/>
  </documentManagement>
</p:properties>
</file>

<file path=customXml/itemProps1.xml><?xml version="1.0" encoding="utf-8"?>
<ds:datastoreItem xmlns:ds="http://schemas.openxmlformats.org/officeDocument/2006/customXml" ds:itemID="{D1389495-E162-48D9-A3C1-256089552374}"/>
</file>

<file path=customXml/itemProps2.xml><?xml version="1.0" encoding="utf-8"?>
<ds:datastoreItem xmlns:ds="http://schemas.openxmlformats.org/officeDocument/2006/customXml" ds:itemID="{889ED26B-981B-4813-B731-BBED5E9A8CAC}"/>
</file>

<file path=customXml/itemProps3.xml><?xml version="1.0" encoding="utf-8"?>
<ds:datastoreItem xmlns:ds="http://schemas.openxmlformats.org/officeDocument/2006/customXml" ds:itemID="{1AC011FC-7A2F-4225-9953-1972EB5D9274}"/>
</file>

<file path=docProps/app.xml><?xml version="1.0" encoding="utf-8"?>
<Properties xmlns="http://schemas.openxmlformats.org/officeDocument/2006/extended-properties" xmlns:vt="http://schemas.openxmlformats.org/officeDocument/2006/docPropsVTypes">
  <TotalTime>11714</TotalTime>
  <Words>634</Words>
  <Application>Microsoft Office PowerPoint</Application>
  <PresentationFormat>On-screen Show (4:3)</PresentationFormat>
  <Paragraphs>153</Paragraphs>
  <Slides>20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-apple-system</vt:lpstr>
      <vt:lpstr>Arial</vt:lpstr>
      <vt:lpstr>Calibri</vt:lpstr>
      <vt:lpstr>Roboto</vt:lpstr>
      <vt:lpstr>Motiv sady Office</vt:lpstr>
      <vt:lpstr>Vlastní návrh</vt:lpstr>
      <vt:lpstr>CFD pool fire simulations</vt:lpstr>
      <vt:lpstr>How to properly set up a simulation of a non-premixed combustion in Fluent?</vt:lpstr>
      <vt:lpstr>MaCFP</vt:lpstr>
      <vt:lpstr>PowerPoint Presentation</vt:lpstr>
      <vt:lpstr>Ansys Fluent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Tepelné charakteristiky pevných látek pro požární simulace v řešiči FDS</dc:title>
  <dc:creator>Vojta</dc:creator>
  <cp:lastModifiedBy>Palkovic Ales</cp:lastModifiedBy>
  <cp:revision>253</cp:revision>
  <dcterms:created xsi:type="dcterms:W3CDTF">2016-06-14T09:24:14Z</dcterms:created>
  <dcterms:modified xsi:type="dcterms:W3CDTF">2022-11-30T16:51:21Z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0x0101005BF5A78AA4D8924CBEDB01EC01A3D44D</vt:lpwstr>
  </property>
</Properties>
</file>